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6"/>
  </p:sldMasterIdLst>
  <p:notesMasterIdLst>
    <p:notesMasterId r:id="rId22"/>
  </p:notesMasterIdLst>
  <p:handoutMasterIdLst>
    <p:handoutMasterId r:id="rId23"/>
  </p:handoutMasterIdLst>
  <p:sldIdLst>
    <p:sldId id="1022" r:id="rId7"/>
    <p:sldId id="1021" r:id="rId8"/>
    <p:sldId id="1023" r:id="rId9"/>
    <p:sldId id="1025" r:id="rId10"/>
    <p:sldId id="1026" r:id="rId11"/>
    <p:sldId id="1027" r:id="rId12"/>
    <p:sldId id="1011" r:id="rId13"/>
    <p:sldId id="1012" r:id="rId14"/>
    <p:sldId id="1015" r:id="rId15"/>
    <p:sldId id="1016" r:id="rId16"/>
    <p:sldId id="1017" r:id="rId17"/>
    <p:sldId id="1020" r:id="rId18"/>
    <p:sldId id="1024" r:id="rId19"/>
    <p:sldId id="1028" r:id="rId20"/>
    <p:sldId id="1029" r:id="rId21"/>
  </p:sldIdLst>
  <p:sldSz cx="9144000" cy="6858000" type="screen4x3"/>
  <p:notesSz cx="9928225" cy="1435735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id="{6FFD55C1-42E4-49F5-B5CC-D3261FA744BA}">
          <p14:sldIdLst>
            <p14:sldId id="1022"/>
            <p14:sldId id="1021"/>
            <p14:sldId id="1023"/>
            <p14:sldId id="1025"/>
            <p14:sldId id="1026"/>
            <p14:sldId id="1027"/>
            <p14:sldId id="1011"/>
            <p14:sldId id="1012"/>
            <p14:sldId id="1015"/>
            <p14:sldId id="1016"/>
            <p14:sldId id="1017"/>
            <p14:sldId id="1020"/>
            <p14:sldId id="1024"/>
            <p14:sldId id="1028"/>
            <p14:sldId id="10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are laptop" initials="sl" lastIdx="2" clrIdx="1">
    <p:extLst>
      <p:ext uri="{19B8F6BF-5375-455C-9EA6-DF929625EA0E}">
        <p15:presenceInfo xmlns:p15="http://schemas.microsoft.com/office/powerpoint/2012/main" userId="spare laptop" providerId="None"/>
      </p:ext>
    </p:extLst>
  </p:cmAuthor>
  <p:cmAuthor id="2" name="Hazell, Kieron (UK - London)" initials="HK(-L" lastIdx="3" clrIdx="2">
    <p:extLst>
      <p:ext uri="{19B8F6BF-5375-455C-9EA6-DF929625EA0E}">
        <p15:presenceInfo xmlns:p15="http://schemas.microsoft.com/office/powerpoint/2012/main" userId="S-1-5-21-83642069-1626958306-390482200-5034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32FF"/>
    <a:srgbClr val="9FE6FF"/>
    <a:srgbClr val="EAE7F1"/>
    <a:srgbClr val="E2B7FF"/>
    <a:srgbClr val="EED5FF"/>
    <a:srgbClr val="002060"/>
    <a:srgbClr val="FF47F6"/>
    <a:srgbClr val="66FFFF"/>
    <a:srgbClr val="78B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93979" autoAdjust="0"/>
  </p:normalViewPr>
  <p:slideViewPr>
    <p:cSldViewPr snapToGrid="0">
      <p:cViewPr varScale="1">
        <p:scale>
          <a:sx n="116" d="100"/>
          <a:sy n="116" d="100"/>
        </p:scale>
        <p:origin x="1440" y="176"/>
      </p:cViewPr>
      <p:guideLst>
        <p:guide orient="horz" pos="2160"/>
        <p:guide pos="2880"/>
      </p:guideLst>
    </p:cSldViewPr>
  </p:slideViewPr>
  <p:outlineViewPr>
    <p:cViewPr>
      <p:scale>
        <a:sx n="33" d="100"/>
        <a:sy n="33" d="100"/>
      </p:scale>
      <p:origin x="0" y="-4536"/>
    </p:cViewPr>
  </p:outlineViewPr>
  <p:notesTextViewPr>
    <p:cViewPr>
      <p:scale>
        <a:sx n="1" d="1"/>
        <a:sy n="1" d="1"/>
      </p:scale>
      <p:origin x="0" y="0"/>
    </p:cViewPr>
  </p:notesTextViewPr>
  <p:sorterViewPr>
    <p:cViewPr varScale="1">
      <p:scale>
        <a:sx n="1" d="1"/>
        <a:sy n="1" d="1"/>
      </p:scale>
      <p:origin x="0" y="-8694"/>
    </p:cViewPr>
  </p:sorterViewPr>
  <p:notesViewPr>
    <p:cSldViewPr snapToGrid="0">
      <p:cViewPr varScale="1">
        <p:scale>
          <a:sx n="46" d="100"/>
          <a:sy n="46" d="100"/>
        </p:scale>
        <p:origin x="2736"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720176"/>
          </a:xfrm>
          <a:prstGeom prst="rect">
            <a:avLst/>
          </a:prstGeom>
        </p:spPr>
        <p:txBody>
          <a:bodyPr vert="horz" lIns="133192" tIns="66596" rIns="133192" bIns="66596" rtlCol="0"/>
          <a:lstStyle>
            <a:lvl1pPr algn="l">
              <a:defRPr sz="1700"/>
            </a:lvl1pPr>
          </a:lstStyle>
          <a:p>
            <a:endParaRPr lang="en-GB" dirty="0"/>
          </a:p>
        </p:txBody>
      </p:sp>
      <p:sp>
        <p:nvSpPr>
          <p:cNvPr id="3" name="Date Placeholder 2"/>
          <p:cNvSpPr>
            <a:spLocks noGrp="1"/>
          </p:cNvSpPr>
          <p:nvPr>
            <p:ph type="dt" sz="quarter" idx="1"/>
          </p:nvPr>
        </p:nvSpPr>
        <p:spPr>
          <a:xfrm>
            <a:off x="5622594" y="0"/>
            <a:ext cx="4303313" cy="720176"/>
          </a:xfrm>
          <a:prstGeom prst="rect">
            <a:avLst/>
          </a:prstGeom>
        </p:spPr>
        <p:txBody>
          <a:bodyPr vert="horz" lIns="133192" tIns="66596" rIns="133192" bIns="66596" rtlCol="0"/>
          <a:lstStyle>
            <a:lvl1pPr algn="r">
              <a:defRPr sz="1700"/>
            </a:lvl1pPr>
          </a:lstStyle>
          <a:p>
            <a:fld id="{86E4F216-70D8-4C65-BBD1-F12D2FA2F138}" type="datetimeFigureOut">
              <a:rPr lang="en-GB" smtClean="0"/>
              <a:t>24/06/2020</a:t>
            </a:fld>
            <a:endParaRPr lang="en-GB" dirty="0"/>
          </a:p>
        </p:txBody>
      </p:sp>
      <p:sp>
        <p:nvSpPr>
          <p:cNvPr id="4" name="Footer Placeholder 3"/>
          <p:cNvSpPr>
            <a:spLocks noGrp="1"/>
          </p:cNvSpPr>
          <p:nvPr>
            <p:ph type="ftr" sz="quarter" idx="2"/>
          </p:nvPr>
        </p:nvSpPr>
        <p:spPr>
          <a:xfrm>
            <a:off x="0" y="13637174"/>
            <a:ext cx="4303313" cy="720176"/>
          </a:xfrm>
          <a:prstGeom prst="rect">
            <a:avLst/>
          </a:prstGeom>
        </p:spPr>
        <p:txBody>
          <a:bodyPr vert="horz" lIns="133192" tIns="66596" rIns="133192" bIns="66596" rtlCol="0" anchor="b"/>
          <a:lstStyle>
            <a:lvl1pPr algn="l">
              <a:defRPr sz="1700"/>
            </a:lvl1pPr>
          </a:lstStyle>
          <a:p>
            <a:endParaRPr lang="en-GB" dirty="0"/>
          </a:p>
        </p:txBody>
      </p:sp>
      <p:sp>
        <p:nvSpPr>
          <p:cNvPr id="5" name="Slide Number Placeholder 4"/>
          <p:cNvSpPr>
            <a:spLocks noGrp="1"/>
          </p:cNvSpPr>
          <p:nvPr>
            <p:ph type="sldNum" sz="quarter" idx="3"/>
          </p:nvPr>
        </p:nvSpPr>
        <p:spPr>
          <a:xfrm>
            <a:off x="5622594" y="13637174"/>
            <a:ext cx="4303313" cy="720176"/>
          </a:xfrm>
          <a:prstGeom prst="rect">
            <a:avLst/>
          </a:prstGeom>
        </p:spPr>
        <p:txBody>
          <a:bodyPr vert="horz" lIns="133192" tIns="66596" rIns="133192" bIns="66596" rtlCol="0" anchor="b"/>
          <a:lstStyle>
            <a:lvl1pPr algn="r">
              <a:defRPr sz="1700"/>
            </a:lvl1pPr>
          </a:lstStyle>
          <a:p>
            <a:fld id="{1BC9D616-659E-4AB2-AB4C-5173A66A6729}" type="slidenum">
              <a:rPr lang="en-GB" smtClean="0"/>
              <a:t>‹#›</a:t>
            </a:fld>
            <a:endParaRPr lang="en-GB" dirty="0"/>
          </a:p>
        </p:txBody>
      </p:sp>
    </p:spTree>
    <p:extLst>
      <p:ext uri="{BB962C8B-B14F-4D97-AF65-F5344CB8AC3E}">
        <p14:creationId xmlns:p14="http://schemas.microsoft.com/office/powerpoint/2010/main" val="456770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303313" cy="718671"/>
          </a:xfrm>
          <a:prstGeom prst="rect">
            <a:avLst/>
          </a:prstGeom>
        </p:spPr>
        <p:txBody>
          <a:bodyPr vert="horz" lIns="133171" tIns="66587" rIns="133171" bIns="66587" rtlCol="0"/>
          <a:lstStyle>
            <a:lvl1pPr algn="l">
              <a:defRPr sz="1700"/>
            </a:lvl1pPr>
          </a:lstStyle>
          <a:p>
            <a:endParaRPr lang="en-GB" dirty="0"/>
          </a:p>
        </p:txBody>
      </p:sp>
      <p:sp>
        <p:nvSpPr>
          <p:cNvPr id="3" name="Date Placeholder 2"/>
          <p:cNvSpPr>
            <a:spLocks noGrp="1"/>
          </p:cNvSpPr>
          <p:nvPr>
            <p:ph type="dt" idx="1"/>
          </p:nvPr>
        </p:nvSpPr>
        <p:spPr>
          <a:xfrm>
            <a:off x="5622596" y="2"/>
            <a:ext cx="4303313" cy="718671"/>
          </a:xfrm>
          <a:prstGeom prst="rect">
            <a:avLst/>
          </a:prstGeom>
        </p:spPr>
        <p:txBody>
          <a:bodyPr vert="horz" lIns="133171" tIns="66587" rIns="133171" bIns="66587" rtlCol="0"/>
          <a:lstStyle>
            <a:lvl1pPr algn="r">
              <a:defRPr sz="1700"/>
            </a:lvl1pPr>
          </a:lstStyle>
          <a:p>
            <a:fld id="{F24FCBF5-9325-4253-9247-01E3943E3850}" type="datetimeFigureOut">
              <a:rPr lang="en-GB" smtClean="0"/>
              <a:t>24/06/2020</a:t>
            </a:fld>
            <a:endParaRPr lang="en-GB" dirty="0"/>
          </a:p>
        </p:txBody>
      </p:sp>
      <p:sp>
        <p:nvSpPr>
          <p:cNvPr id="4" name="Slide Image Placeholder 3"/>
          <p:cNvSpPr>
            <a:spLocks noGrp="1" noRot="1" noChangeAspect="1"/>
          </p:cNvSpPr>
          <p:nvPr>
            <p:ph type="sldImg" idx="2"/>
          </p:nvPr>
        </p:nvSpPr>
        <p:spPr>
          <a:xfrm>
            <a:off x="1735138" y="1795463"/>
            <a:ext cx="6457950" cy="4843462"/>
          </a:xfrm>
          <a:prstGeom prst="rect">
            <a:avLst/>
          </a:prstGeom>
          <a:noFill/>
          <a:ln w="12700">
            <a:solidFill>
              <a:prstClr val="black"/>
            </a:solidFill>
          </a:ln>
        </p:spPr>
        <p:txBody>
          <a:bodyPr vert="horz" lIns="133171" tIns="66587" rIns="133171" bIns="66587" rtlCol="0" anchor="ctr"/>
          <a:lstStyle/>
          <a:p>
            <a:endParaRPr lang="en-GB" dirty="0"/>
          </a:p>
        </p:txBody>
      </p:sp>
      <p:sp>
        <p:nvSpPr>
          <p:cNvPr id="5" name="Notes Placeholder 4"/>
          <p:cNvSpPr>
            <a:spLocks noGrp="1"/>
          </p:cNvSpPr>
          <p:nvPr>
            <p:ph type="body" sz="quarter" idx="3"/>
          </p:nvPr>
        </p:nvSpPr>
        <p:spPr>
          <a:xfrm>
            <a:off x="992363" y="6908891"/>
            <a:ext cx="7943507" cy="5652933"/>
          </a:xfrm>
          <a:prstGeom prst="rect">
            <a:avLst/>
          </a:prstGeom>
        </p:spPr>
        <p:txBody>
          <a:bodyPr vert="horz" lIns="133171" tIns="66587" rIns="133171" bIns="6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13638680"/>
            <a:ext cx="4303313" cy="718671"/>
          </a:xfrm>
          <a:prstGeom prst="rect">
            <a:avLst/>
          </a:prstGeom>
        </p:spPr>
        <p:txBody>
          <a:bodyPr vert="horz" lIns="133171" tIns="66587" rIns="133171" bIns="66587" rtlCol="0" anchor="b"/>
          <a:lstStyle>
            <a:lvl1pPr algn="l">
              <a:defRPr sz="1700"/>
            </a:lvl1pPr>
          </a:lstStyle>
          <a:p>
            <a:endParaRPr lang="en-GB" dirty="0"/>
          </a:p>
        </p:txBody>
      </p:sp>
      <p:sp>
        <p:nvSpPr>
          <p:cNvPr id="7" name="Slide Number Placeholder 6"/>
          <p:cNvSpPr>
            <a:spLocks noGrp="1"/>
          </p:cNvSpPr>
          <p:nvPr>
            <p:ph type="sldNum" sz="quarter" idx="5"/>
          </p:nvPr>
        </p:nvSpPr>
        <p:spPr>
          <a:xfrm>
            <a:off x="5622596" y="13638680"/>
            <a:ext cx="4303313" cy="718671"/>
          </a:xfrm>
          <a:prstGeom prst="rect">
            <a:avLst/>
          </a:prstGeom>
        </p:spPr>
        <p:txBody>
          <a:bodyPr vert="horz" lIns="133171" tIns="66587" rIns="133171" bIns="66587" rtlCol="0" anchor="b"/>
          <a:lstStyle>
            <a:lvl1pPr algn="r">
              <a:defRPr sz="1700"/>
            </a:lvl1pPr>
          </a:lstStyle>
          <a:p>
            <a:fld id="{45C27BDB-53A3-469D-801E-0B891B4B9456}" type="slidenum">
              <a:rPr lang="en-GB" smtClean="0"/>
              <a:t>‹#›</a:t>
            </a:fld>
            <a:endParaRPr lang="en-GB" dirty="0"/>
          </a:p>
        </p:txBody>
      </p:sp>
    </p:spTree>
    <p:extLst>
      <p:ext uri="{BB962C8B-B14F-4D97-AF65-F5344CB8AC3E}">
        <p14:creationId xmlns:p14="http://schemas.microsoft.com/office/powerpoint/2010/main" val="102974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529" y="1804595"/>
            <a:ext cx="4303191" cy="1263216"/>
          </a:xfrm>
        </p:spPr>
        <p:txBody>
          <a:bodyPr/>
          <a:lstStyle>
            <a:lvl1pPr algn="l">
              <a:lnSpc>
                <a:spcPct val="85000"/>
              </a:lnSpc>
              <a:defRPr sz="3735" b="0" i="0" baseline="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360000" y="3212425"/>
            <a:ext cx="4303191" cy="720000"/>
          </a:xfrm>
        </p:spPr>
        <p:txBody>
          <a:bodyPr/>
          <a:lstStyle>
            <a:lvl1pPr marL="0" indent="0" algn="l">
              <a:lnSpc>
                <a:spcPct val="100000"/>
              </a:lnSpc>
              <a:buNone/>
              <a:defRPr sz="1793" b="0" i="0">
                <a:solidFill>
                  <a:schemeClr val="bg1"/>
                </a:solidFill>
                <a:latin typeface="+mn-lt"/>
              </a:defRPr>
            </a:lvl1pPr>
            <a:lvl2pPr marL="340675" indent="0" algn="ctr">
              <a:buNone/>
              <a:defRPr>
                <a:solidFill>
                  <a:schemeClr val="tx1">
                    <a:tint val="75000"/>
                  </a:schemeClr>
                </a:solidFill>
              </a:defRPr>
            </a:lvl2pPr>
            <a:lvl3pPr marL="681349" indent="0" algn="ctr">
              <a:buNone/>
              <a:defRPr>
                <a:solidFill>
                  <a:schemeClr val="tx1">
                    <a:tint val="75000"/>
                  </a:schemeClr>
                </a:solidFill>
              </a:defRPr>
            </a:lvl3pPr>
            <a:lvl4pPr marL="1022024" indent="0" algn="ctr">
              <a:buNone/>
              <a:defRPr>
                <a:solidFill>
                  <a:schemeClr val="tx1">
                    <a:tint val="75000"/>
                  </a:schemeClr>
                </a:solidFill>
              </a:defRPr>
            </a:lvl4pPr>
            <a:lvl5pPr marL="1362698" indent="0" algn="ctr">
              <a:buNone/>
              <a:defRPr>
                <a:solidFill>
                  <a:schemeClr val="tx1">
                    <a:tint val="75000"/>
                  </a:schemeClr>
                </a:solidFill>
              </a:defRPr>
            </a:lvl5pPr>
            <a:lvl6pPr marL="1703373" indent="0" algn="ctr">
              <a:buNone/>
              <a:defRPr>
                <a:solidFill>
                  <a:schemeClr val="tx1">
                    <a:tint val="75000"/>
                  </a:schemeClr>
                </a:solidFill>
              </a:defRPr>
            </a:lvl6pPr>
            <a:lvl7pPr marL="2044047" indent="0" algn="ctr">
              <a:buNone/>
              <a:defRPr>
                <a:solidFill>
                  <a:schemeClr val="tx1">
                    <a:tint val="75000"/>
                  </a:schemeClr>
                </a:solidFill>
              </a:defRPr>
            </a:lvl7pPr>
            <a:lvl8pPr marL="2384722" indent="0" algn="ctr">
              <a:buNone/>
              <a:defRPr>
                <a:solidFill>
                  <a:schemeClr val="tx1">
                    <a:tint val="75000"/>
                  </a:schemeClr>
                </a:solidFill>
              </a:defRPr>
            </a:lvl8pPr>
            <a:lvl9pPr marL="2725397"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747">
                <a:solidFill>
                  <a:schemeClr val="bg1"/>
                </a:solidFill>
              </a:defRPr>
            </a:lvl1pPr>
          </a:lstStyle>
          <a:p>
            <a:fld id="{0B868178-02AE-42FC-958D-6B8F13B60175}" type="slidenum">
              <a:rPr lang="en-GB" smtClean="0">
                <a:solidFill>
                  <a:srgbClr val="FFFFFF"/>
                </a:solidFill>
              </a:rPr>
              <a:pPr/>
              <a:t>‹#›</a:t>
            </a:fld>
            <a:endParaRPr lang="en-GB" dirty="0">
              <a:solidFill>
                <a:srgbClr val="FFFFFF"/>
              </a:solidFill>
            </a:endParaRPr>
          </a:p>
        </p:txBody>
      </p:sp>
      <p:pic>
        <p:nvPicPr>
          <p:cNvPr id="5" name="Picture 4">
            <a:extLst>
              <a:ext uri="{FF2B5EF4-FFF2-40B4-BE49-F238E27FC236}">
                <a16:creationId xmlns:a16="http://schemas.microsoft.com/office/drawing/2014/main" id="{BE0A23B3-0BFF-984D-B104-43E8886B25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251514"/>
            <a:ext cx="1901086" cy="525016"/>
          </a:xfrm>
          <a:prstGeom prst="rect">
            <a:avLst/>
          </a:prstGeom>
        </p:spPr>
      </p:pic>
    </p:spTree>
    <p:extLst>
      <p:ext uri="{BB962C8B-B14F-4D97-AF65-F5344CB8AC3E}">
        <p14:creationId xmlns:p14="http://schemas.microsoft.com/office/powerpoint/2010/main" val="237700350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76528" y="1515860"/>
            <a:ext cx="2724458" cy="4475395"/>
          </a:xfrm>
        </p:spPr>
        <p:txBody>
          <a:bodyPr/>
          <a:lstStyle>
            <a:lvl1pPr>
              <a:defRPr sz="1345" baseline="0"/>
            </a:lvl1pPr>
            <a:lvl2pPr>
              <a:defRPr sz="1345" baseline="0"/>
            </a:lvl2pPr>
            <a:lvl3pPr>
              <a:defRPr sz="1345" baseline="0"/>
            </a:lvl3pPr>
            <a:lvl4pPr>
              <a:defRPr sz="1345" baseline="0"/>
            </a:lvl4pPr>
            <a:lvl5pPr>
              <a:defRPr sz="1345" baseline="0"/>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3208566" y="1515860"/>
            <a:ext cx="2724458" cy="4475395"/>
          </a:xfrm>
        </p:spPr>
        <p:txBody>
          <a:bodyPr/>
          <a:lstStyle>
            <a:lvl1pPr>
              <a:defRPr sz="1345" baseline="0"/>
            </a:lvl1pPr>
            <a:lvl2pPr>
              <a:defRPr sz="1345" baseline="0"/>
            </a:lvl2pPr>
            <a:lvl3pPr>
              <a:defRPr sz="1345" baseline="0"/>
            </a:lvl3pPr>
            <a:lvl4pPr>
              <a:defRPr sz="1345" baseline="0"/>
            </a:lvl4pPr>
            <a:lvl5pPr>
              <a:defRPr sz="1345" baseline="0"/>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5325199" y="6368171"/>
            <a:ext cx="2689494" cy="288000"/>
          </a:xfrm>
          <a:prstGeom prst="rect">
            <a:avLst/>
          </a:prstGeom>
        </p:spPr>
        <p:txBody>
          <a:bodyPr/>
          <a:lstStyle/>
          <a:p>
            <a:endParaRPr lang="en-GB" dirty="0">
              <a:solidFill>
                <a:srgbClr val="6400AA"/>
              </a:solidFill>
            </a:endParaRP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srgbClr val="6400AA"/>
                </a:solidFill>
              </a:rPr>
              <a:pPr/>
              <a:t>‹#›</a:t>
            </a:fld>
            <a:endParaRPr lang="en-GB" dirty="0">
              <a:solidFill>
                <a:srgbClr val="6400AA"/>
              </a:solidFill>
            </a:endParaRPr>
          </a:p>
        </p:txBody>
      </p:sp>
      <p:sp>
        <p:nvSpPr>
          <p:cNvPr id="9" name="Content Placeholder 8"/>
          <p:cNvSpPr>
            <a:spLocks noGrp="1"/>
          </p:cNvSpPr>
          <p:nvPr>
            <p:ph sz="quarter" idx="13"/>
          </p:nvPr>
        </p:nvSpPr>
        <p:spPr>
          <a:xfrm>
            <a:off x="6040604" y="1515860"/>
            <a:ext cx="2724458" cy="4475395"/>
          </a:xfrm>
        </p:spPr>
        <p:txBody>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0159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76528" y="1515860"/>
            <a:ext cx="2904654" cy="4475395"/>
          </a:xfrm>
        </p:spPr>
        <p:txBody>
          <a:bodyPr/>
          <a:lstStyle>
            <a:lvl1pPr>
              <a:defRPr sz="1345" baseline="0"/>
            </a:lvl1pPr>
            <a:lvl2pPr>
              <a:defRPr sz="1345" baseline="0"/>
            </a:lvl2pPr>
            <a:lvl3pPr>
              <a:defRPr sz="1345" baseline="0"/>
            </a:lvl3pPr>
            <a:lvl4pPr>
              <a:defRPr sz="1345" baseline="0"/>
            </a:lvl4pPr>
            <a:lvl5pPr>
              <a:defRPr sz="1345" baseline="0"/>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5325199" y="6368171"/>
            <a:ext cx="2689494" cy="288000"/>
          </a:xfrm>
          <a:prstGeom prst="rect">
            <a:avLst/>
          </a:prstGeom>
        </p:spPr>
        <p:txBody>
          <a:bodyPr/>
          <a:lstStyle/>
          <a:p>
            <a:endParaRPr lang="en-GB" dirty="0">
              <a:solidFill>
                <a:srgbClr val="6400AA"/>
              </a:solidFill>
            </a:endParaRP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srgbClr val="6400AA"/>
                </a:solidFill>
              </a:rPr>
              <a:pPr/>
              <a:t>‹#›</a:t>
            </a:fld>
            <a:endParaRPr lang="en-GB" dirty="0">
              <a:solidFill>
                <a:srgbClr val="6400AA"/>
              </a:solidFill>
            </a:endParaRPr>
          </a:p>
        </p:txBody>
      </p:sp>
      <p:sp>
        <p:nvSpPr>
          <p:cNvPr id="9" name="Content Placeholder 8"/>
          <p:cNvSpPr>
            <a:spLocks noGrp="1"/>
          </p:cNvSpPr>
          <p:nvPr>
            <p:ph sz="quarter" idx="13"/>
          </p:nvPr>
        </p:nvSpPr>
        <p:spPr>
          <a:xfrm>
            <a:off x="3523238" y="1516743"/>
            <a:ext cx="2555019" cy="4439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6185837" y="1516743"/>
            <a:ext cx="2555019" cy="4439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9616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76528" y="1515860"/>
            <a:ext cx="2904654" cy="4475395"/>
          </a:xfrm>
        </p:spPr>
        <p:txBody>
          <a:bodyPr/>
          <a:lstStyle>
            <a:lvl1pPr>
              <a:defRPr sz="1345" baseline="0"/>
            </a:lvl1pPr>
            <a:lvl2pPr>
              <a:defRPr sz="1345" baseline="0"/>
            </a:lvl2pPr>
            <a:lvl3pPr>
              <a:defRPr sz="1345" baseline="0"/>
            </a:lvl3pPr>
            <a:lvl4pPr>
              <a:defRPr sz="1345" baseline="0"/>
            </a:lvl4pPr>
            <a:lvl5pPr>
              <a:defRPr sz="1345" baseline="0"/>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5325199" y="6368171"/>
            <a:ext cx="2689494" cy="288000"/>
          </a:xfrm>
          <a:prstGeom prst="rect">
            <a:avLst/>
          </a:prstGeom>
        </p:spPr>
        <p:txBody>
          <a:bodyPr/>
          <a:lstStyle/>
          <a:p>
            <a:endParaRPr lang="en-GB" dirty="0">
              <a:solidFill>
                <a:srgbClr val="6400AA"/>
              </a:solidFill>
            </a:endParaRP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srgbClr val="6400AA"/>
                </a:solidFill>
              </a:rPr>
              <a:pPr/>
              <a:t>‹#›</a:t>
            </a:fld>
            <a:endParaRPr lang="en-GB" dirty="0">
              <a:solidFill>
                <a:srgbClr val="6400AA"/>
              </a:solidFill>
            </a:endParaRPr>
          </a:p>
        </p:txBody>
      </p:sp>
      <p:sp>
        <p:nvSpPr>
          <p:cNvPr id="12" name="Content Placeholder 8"/>
          <p:cNvSpPr>
            <a:spLocks noGrp="1"/>
          </p:cNvSpPr>
          <p:nvPr>
            <p:ph sz="quarter" idx="13"/>
          </p:nvPr>
        </p:nvSpPr>
        <p:spPr>
          <a:xfrm>
            <a:off x="3523238" y="1516744"/>
            <a:ext cx="2555019" cy="2164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3523238" y="3789170"/>
            <a:ext cx="2555019" cy="2164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6"/>
          </p:nvPr>
        </p:nvSpPr>
        <p:spPr>
          <a:xfrm>
            <a:off x="6185837" y="1516743"/>
            <a:ext cx="2555019" cy="4439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905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76528" y="1515860"/>
            <a:ext cx="2904654" cy="4475395"/>
          </a:xfrm>
        </p:spPr>
        <p:txBody>
          <a:bodyPr/>
          <a:lstStyle>
            <a:lvl1pPr>
              <a:defRPr sz="1345" baseline="0"/>
            </a:lvl1pPr>
            <a:lvl2pPr>
              <a:defRPr sz="1345" baseline="0"/>
            </a:lvl2pPr>
            <a:lvl3pPr>
              <a:defRPr sz="1345" baseline="0"/>
            </a:lvl3pPr>
            <a:lvl4pPr>
              <a:defRPr sz="1345" baseline="0"/>
            </a:lvl4pPr>
            <a:lvl5pPr>
              <a:defRPr sz="1345" baseline="0"/>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5325199" y="6368171"/>
            <a:ext cx="2689494" cy="288000"/>
          </a:xfrm>
          <a:prstGeom prst="rect">
            <a:avLst/>
          </a:prstGeom>
        </p:spPr>
        <p:txBody>
          <a:bodyPr/>
          <a:lstStyle/>
          <a:p>
            <a:endParaRPr lang="en-GB" dirty="0">
              <a:solidFill>
                <a:srgbClr val="6400AA"/>
              </a:solidFill>
            </a:endParaRP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srgbClr val="6400AA"/>
                </a:solidFill>
              </a:rPr>
              <a:pPr/>
              <a:t>‹#›</a:t>
            </a:fld>
            <a:endParaRPr lang="en-GB" dirty="0">
              <a:solidFill>
                <a:srgbClr val="6400AA"/>
              </a:solidFill>
            </a:endParaRPr>
          </a:p>
        </p:txBody>
      </p:sp>
      <p:sp>
        <p:nvSpPr>
          <p:cNvPr id="13" name="Content Placeholder 8"/>
          <p:cNvSpPr>
            <a:spLocks noGrp="1"/>
          </p:cNvSpPr>
          <p:nvPr>
            <p:ph sz="quarter" idx="13"/>
          </p:nvPr>
        </p:nvSpPr>
        <p:spPr>
          <a:xfrm>
            <a:off x="3523238" y="1516744"/>
            <a:ext cx="2555019" cy="2164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3523238" y="3789170"/>
            <a:ext cx="2555019" cy="2164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6185837" y="1516744"/>
            <a:ext cx="2555019" cy="2164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6185837" y="3789170"/>
            <a:ext cx="2555019" cy="2164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1664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76528" y="1515860"/>
            <a:ext cx="2724458" cy="887860"/>
          </a:xfrm>
        </p:spPr>
        <p:txBody>
          <a:bodyPr/>
          <a:lstStyle>
            <a:lvl1pPr>
              <a:defRPr sz="1345" baseline="0"/>
            </a:lvl1pPr>
            <a:lvl2pPr>
              <a:defRPr sz="1345" baseline="0"/>
            </a:lvl2pPr>
            <a:lvl3pPr>
              <a:defRPr sz="1345" baseline="0"/>
            </a:lvl3pPr>
            <a:lvl4pPr>
              <a:defRPr sz="1345" baseline="0"/>
            </a:lvl4pPr>
            <a:lvl5pPr>
              <a:defRPr sz="1345" baseline="0"/>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3208566" y="1515860"/>
            <a:ext cx="2724458" cy="887860"/>
          </a:xfrm>
        </p:spPr>
        <p:txBody>
          <a:bodyPr/>
          <a:lstStyle>
            <a:lvl1pPr>
              <a:defRPr sz="1345" baseline="0"/>
            </a:lvl1pPr>
            <a:lvl2pPr>
              <a:defRPr sz="1345" baseline="0"/>
            </a:lvl2pPr>
            <a:lvl3pPr>
              <a:defRPr sz="1345" baseline="0"/>
            </a:lvl3pPr>
            <a:lvl4pPr>
              <a:defRPr sz="1345" baseline="0"/>
            </a:lvl4pPr>
            <a:lvl5pPr>
              <a:defRPr sz="1345" baseline="0"/>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5325199" y="6368171"/>
            <a:ext cx="2689494" cy="288000"/>
          </a:xfrm>
          <a:prstGeom prst="rect">
            <a:avLst/>
          </a:prstGeom>
        </p:spPr>
        <p:txBody>
          <a:bodyPr/>
          <a:lstStyle/>
          <a:p>
            <a:endParaRPr lang="en-GB" dirty="0">
              <a:solidFill>
                <a:srgbClr val="6400AA"/>
              </a:solidFill>
            </a:endParaRP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srgbClr val="6400AA"/>
                </a:solidFill>
              </a:rPr>
              <a:pPr/>
              <a:t>‹#›</a:t>
            </a:fld>
            <a:endParaRPr lang="en-GB" dirty="0">
              <a:solidFill>
                <a:srgbClr val="6400AA"/>
              </a:solidFill>
            </a:endParaRPr>
          </a:p>
        </p:txBody>
      </p:sp>
      <p:sp>
        <p:nvSpPr>
          <p:cNvPr id="9" name="Content Placeholder 8"/>
          <p:cNvSpPr>
            <a:spLocks noGrp="1"/>
          </p:cNvSpPr>
          <p:nvPr>
            <p:ph sz="quarter" idx="13"/>
          </p:nvPr>
        </p:nvSpPr>
        <p:spPr>
          <a:xfrm>
            <a:off x="6040604" y="1515860"/>
            <a:ext cx="2724458" cy="887860"/>
          </a:xfrm>
        </p:spPr>
        <p:txBody>
          <a:bodyPr/>
          <a:lstStyle>
            <a:lvl2pPr>
              <a:defRPr sz="1345"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4"/>
          </p:nvPr>
        </p:nvSpPr>
        <p:spPr>
          <a:xfrm>
            <a:off x="376529" y="2743047"/>
            <a:ext cx="2724458" cy="32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5"/>
          </p:nvPr>
        </p:nvSpPr>
        <p:spPr>
          <a:xfrm>
            <a:off x="3208566" y="2743047"/>
            <a:ext cx="2724458" cy="32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6040604" y="2743047"/>
            <a:ext cx="2724458" cy="32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195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376529" y="5810796"/>
            <a:ext cx="2805142" cy="360919"/>
          </a:xfrm>
        </p:spPr>
        <p:txBody>
          <a:bodyPr/>
          <a:lstStyle/>
          <a:p>
            <a:pPr lvl="0"/>
            <a:r>
              <a:rPr lang="en-US" dirty="0"/>
              <a:t>Edit Master text styles</a:t>
            </a:r>
          </a:p>
        </p:txBody>
      </p:sp>
      <p:sp>
        <p:nvSpPr>
          <p:cNvPr id="5" name="Footer Placeholder 4"/>
          <p:cNvSpPr>
            <a:spLocks noGrp="1"/>
          </p:cNvSpPr>
          <p:nvPr>
            <p:ph type="ftr" sz="quarter" idx="11"/>
          </p:nvPr>
        </p:nvSpPr>
        <p:spPr>
          <a:xfrm>
            <a:off x="5325199" y="6368171"/>
            <a:ext cx="2689494" cy="288000"/>
          </a:xfrm>
          <a:prstGeom prst="rect">
            <a:avLst/>
          </a:prstGeom>
        </p:spPr>
        <p:txBody>
          <a:bodyPr/>
          <a:lstStyle/>
          <a:p>
            <a:endParaRPr lang="en-GB" dirty="0">
              <a:solidFill>
                <a:srgbClr val="6400AA"/>
              </a:solidFill>
            </a:endParaRP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srgbClr val="6400AA"/>
                </a:solidFill>
              </a:rPr>
              <a:pPr/>
              <a:t>‹#›</a:t>
            </a:fld>
            <a:endParaRPr lang="en-GB" dirty="0">
              <a:solidFill>
                <a:srgbClr val="6400AA"/>
              </a:solidFill>
            </a:endParaRPr>
          </a:p>
        </p:txBody>
      </p:sp>
      <p:sp>
        <p:nvSpPr>
          <p:cNvPr id="9" name="Content Placeholder 8"/>
          <p:cNvSpPr>
            <a:spLocks noGrp="1"/>
          </p:cNvSpPr>
          <p:nvPr>
            <p:ph sz="quarter" idx="14"/>
          </p:nvPr>
        </p:nvSpPr>
        <p:spPr>
          <a:xfrm>
            <a:off x="376529" y="1516743"/>
            <a:ext cx="8391222" cy="416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7314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5325199" y="6368171"/>
            <a:ext cx="2689494" cy="288000"/>
          </a:xfrm>
          <a:prstGeom prst="rect">
            <a:avLst/>
          </a:prstGeom>
        </p:spPr>
        <p:txBody>
          <a:bodyPr/>
          <a:lstStyle/>
          <a:p>
            <a:endParaRPr lang="en-GB" dirty="0">
              <a:solidFill>
                <a:srgbClr val="6400AA"/>
              </a:solidFill>
            </a:endParaRPr>
          </a:p>
        </p:txBody>
      </p:sp>
      <p:sp>
        <p:nvSpPr>
          <p:cNvPr id="5" name="Slide Number Placeholder 4"/>
          <p:cNvSpPr>
            <a:spLocks noGrp="1"/>
          </p:cNvSpPr>
          <p:nvPr>
            <p:ph type="sldNum" sz="quarter" idx="12"/>
          </p:nvPr>
        </p:nvSpPr>
        <p:spPr/>
        <p:txBody>
          <a:bodyPr/>
          <a:lstStyle/>
          <a:p>
            <a:fld id="{0B868178-02AE-42FC-958D-6B8F13B60175}" type="slidenum">
              <a:rPr lang="en-GB" smtClean="0">
                <a:solidFill>
                  <a:srgbClr val="6400AA"/>
                </a:solidFill>
              </a:rPr>
              <a:pPr/>
              <a:t>‹#›</a:t>
            </a:fld>
            <a:endParaRPr lang="en-GB" dirty="0">
              <a:solidFill>
                <a:srgbClr val="6400AA"/>
              </a:solidFill>
            </a:endParaRPr>
          </a:p>
        </p:txBody>
      </p:sp>
    </p:spTree>
    <p:extLst>
      <p:ext uri="{BB962C8B-B14F-4D97-AF65-F5344CB8AC3E}">
        <p14:creationId xmlns:p14="http://schemas.microsoft.com/office/powerpoint/2010/main" val="419032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529" y="1804594"/>
            <a:ext cx="6454786" cy="1624135"/>
          </a:xfrm>
        </p:spPr>
        <p:txBody>
          <a:bodyPr anchor="t" anchorCtr="0"/>
          <a:lstStyle>
            <a:lvl1pPr algn="l">
              <a:lnSpc>
                <a:spcPct val="90000"/>
              </a:lnSpc>
              <a:defRPr sz="4109"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5325199" y="6368171"/>
            <a:ext cx="2689494" cy="288000"/>
          </a:xfrm>
          <a:prstGeom prst="rect">
            <a:avLst/>
          </a:prstGeom>
        </p:spPr>
        <p:txBody>
          <a:bodyPr/>
          <a:lstStyle>
            <a:lvl1pPr>
              <a:defRPr>
                <a:solidFill>
                  <a:schemeClr val="bg1"/>
                </a:solidFill>
              </a:defRPr>
            </a:lvl1p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20294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rgbClr val="03A0D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529" y="1804594"/>
            <a:ext cx="6454786" cy="1624135"/>
          </a:xfrm>
        </p:spPr>
        <p:txBody>
          <a:bodyPr anchor="t" anchorCtr="0"/>
          <a:lstStyle>
            <a:lvl1pPr algn="l">
              <a:lnSpc>
                <a:spcPct val="90000"/>
              </a:lnSpc>
              <a:defRPr sz="4109"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5325199" y="6368171"/>
            <a:ext cx="2689494" cy="288000"/>
          </a:xfrm>
          <a:prstGeom prst="rect">
            <a:avLst/>
          </a:prstGeom>
        </p:spPr>
        <p:txBody>
          <a:bodyPr/>
          <a:lstStyle>
            <a:lvl1pPr>
              <a:defRPr>
                <a:solidFill>
                  <a:schemeClr val="bg1"/>
                </a:solidFill>
              </a:defRPr>
            </a:lvl1p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50312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529" y="1804594"/>
            <a:ext cx="4841089" cy="324827"/>
          </a:xfrm>
        </p:spPr>
        <p:txBody>
          <a:bodyPr anchor="t" anchorCtr="0"/>
          <a:lstStyle>
            <a:lvl1pPr algn="l">
              <a:lnSpc>
                <a:spcPct val="100000"/>
              </a:lnSpc>
              <a:defRPr sz="2241"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5325199" y="6368171"/>
            <a:ext cx="2689494" cy="288000"/>
          </a:xfrm>
          <a:prstGeom prst="rect">
            <a:avLst/>
          </a:prstGeom>
        </p:spPr>
        <p:txBody>
          <a:bodyPr/>
          <a:lstStyle>
            <a:lvl1pPr>
              <a:defRPr>
                <a:solidFill>
                  <a:schemeClr val="bg1"/>
                </a:solidFill>
              </a:defRPr>
            </a:lvl1p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srgbClr val="FFFFFF"/>
                </a:solidFill>
              </a:rPr>
              <a:pPr/>
              <a:t>‹#›</a:t>
            </a:fld>
            <a:endParaRPr lang="en-GB" dirty="0">
              <a:solidFill>
                <a:srgbClr val="FFFFFF"/>
              </a:solidFill>
            </a:endParaRPr>
          </a:p>
        </p:txBody>
      </p:sp>
      <p:sp>
        <p:nvSpPr>
          <p:cNvPr id="9" name="Text Placeholder 8"/>
          <p:cNvSpPr>
            <a:spLocks noGrp="1"/>
          </p:cNvSpPr>
          <p:nvPr>
            <p:ph type="body" sz="quarter" idx="13"/>
          </p:nvPr>
        </p:nvSpPr>
        <p:spPr>
          <a:xfrm>
            <a:off x="375416" y="2165675"/>
            <a:ext cx="4841089" cy="1624135"/>
          </a:xfrm>
        </p:spPr>
        <p:txBody>
          <a:bodyPr/>
          <a:lstStyle>
            <a:lvl1pPr>
              <a:lnSpc>
                <a:spcPct val="100000"/>
              </a:lnSpc>
              <a:defRPr sz="2241" b="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29012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rgbClr val="03A0D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529" y="1804594"/>
            <a:ext cx="4841089" cy="324827"/>
          </a:xfrm>
        </p:spPr>
        <p:txBody>
          <a:bodyPr anchor="t" anchorCtr="0"/>
          <a:lstStyle>
            <a:lvl1pPr algn="l">
              <a:lnSpc>
                <a:spcPct val="100000"/>
              </a:lnSpc>
              <a:defRPr sz="2241"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5325199" y="6368171"/>
            <a:ext cx="2689494" cy="288000"/>
          </a:xfrm>
          <a:prstGeom prst="rect">
            <a:avLst/>
          </a:prstGeom>
        </p:spPr>
        <p:txBody>
          <a:bodyPr/>
          <a:lstStyle>
            <a:lvl1pPr>
              <a:defRPr>
                <a:solidFill>
                  <a:schemeClr val="bg1"/>
                </a:solidFill>
              </a:defRPr>
            </a:lvl1p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srgbClr val="FFFFFF"/>
                </a:solidFill>
              </a:rPr>
              <a:pPr/>
              <a:t>‹#›</a:t>
            </a:fld>
            <a:endParaRPr lang="en-GB" dirty="0">
              <a:solidFill>
                <a:srgbClr val="FFFFFF"/>
              </a:solidFill>
            </a:endParaRPr>
          </a:p>
        </p:txBody>
      </p:sp>
      <p:sp>
        <p:nvSpPr>
          <p:cNvPr id="9" name="Text Placeholder 8"/>
          <p:cNvSpPr>
            <a:spLocks noGrp="1"/>
          </p:cNvSpPr>
          <p:nvPr>
            <p:ph type="body" sz="quarter" idx="13"/>
          </p:nvPr>
        </p:nvSpPr>
        <p:spPr>
          <a:xfrm>
            <a:off x="375416" y="2165675"/>
            <a:ext cx="4841089" cy="1624135"/>
          </a:xfrm>
        </p:spPr>
        <p:txBody>
          <a:bodyPr/>
          <a:lstStyle>
            <a:lvl1pPr>
              <a:lnSpc>
                <a:spcPct val="100000"/>
              </a:lnSpc>
              <a:defRPr sz="2241" b="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474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529" y="2256291"/>
            <a:ext cx="8391222" cy="2345974"/>
          </a:xfrm>
        </p:spPr>
        <p:txBody>
          <a:bodyPr anchor="ctr" anchorCtr="0"/>
          <a:lstStyle>
            <a:lvl1pPr algn="ctr">
              <a:lnSpc>
                <a:spcPct val="90000"/>
              </a:lnSpc>
              <a:defRPr sz="4109"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65881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76529" y="1515860"/>
            <a:ext cx="5378988" cy="4475395"/>
          </a:xfrm>
        </p:spPr>
        <p:txBody>
          <a:bodyPr/>
          <a:lstStyle>
            <a:lvl1pPr>
              <a:spcAft>
                <a:spcPts val="2241"/>
              </a:spcAft>
              <a:defRPr sz="2017" b="0" i="0" baseline="0">
                <a:latin typeface="Calibri" panose="020F0502020204030204" pitchFamily="34" charset="0"/>
                <a:cs typeface="Calibri" panose="020F0502020204030204" pitchFamily="34" charset="0"/>
              </a:defRPr>
            </a:lvl1pPr>
            <a:lvl2pPr marL="134460" indent="-134460">
              <a:spcAft>
                <a:spcPts val="0"/>
              </a:spcAft>
              <a:buFont typeface="Arial" panose="020B0604020202020204" pitchFamily="34" charset="0"/>
              <a:buChar char="•"/>
              <a:defRPr sz="2017" baseline="0">
                <a:latin typeface="Calibri" panose="020F0502020204030204" pitchFamily="34" charset="0"/>
                <a:cs typeface="Calibri" panose="020F0502020204030204" pitchFamily="34" charset="0"/>
              </a:defRPr>
            </a:lvl2pPr>
            <a:lvl3pPr>
              <a:defRPr sz="2017" baseline="0">
                <a:latin typeface="Calibri" panose="020F0502020204030204" pitchFamily="34" charset="0"/>
                <a:cs typeface="Calibri" panose="020F0502020204030204" pitchFamily="34" charset="0"/>
              </a:defRPr>
            </a:lvl3pPr>
            <a:lvl4pPr>
              <a:defRPr sz="2017" baseline="0">
                <a:latin typeface="Calibri" panose="020F0502020204030204" pitchFamily="34" charset="0"/>
                <a:cs typeface="Calibri" panose="020F0502020204030204" pitchFamily="34" charset="0"/>
              </a:defRPr>
            </a:lvl4pPr>
            <a:lvl5pPr>
              <a:defRPr sz="2017" baseline="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5325199" y="6368171"/>
            <a:ext cx="2689494" cy="288000"/>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latin typeface="Calibri" panose="020F0502020204030204" pitchFamily="34" charset="0"/>
                <a:cs typeface="Calibri" panose="020F0502020204030204" pitchFamily="34" charset="0"/>
              </a:defRPr>
            </a:lvl1pPr>
          </a:lstStyle>
          <a:p>
            <a:fld id="{0B868178-02AE-42FC-958D-6B8F13B60175}" type="slidenum">
              <a:rPr lang="en-GB" smtClean="0"/>
              <a:pPr/>
              <a:t>‹#›</a:t>
            </a:fld>
            <a:endParaRPr lang="en-GB" dirty="0"/>
          </a:p>
        </p:txBody>
      </p:sp>
    </p:spTree>
    <p:extLst>
      <p:ext uri="{BB962C8B-B14F-4D97-AF65-F5344CB8AC3E}">
        <p14:creationId xmlns:p14="http://schemas.microsoft.com/office/powerpoint/2010/main" val="390929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325199" y="6368171"/>
            <a:ext cx="2689494" cy="288000"/>
          </a:xfrm>
          <a:prstGeom prst="rect">
            <a:avLst/>
          </a:prstGeom>
        </p:spPr>
        <p:txBody>
          <a:bodyPr/>
          <a:lstStyle/>
          <a:p>
            <a:endParaRPr lang="en-GB" dirty="0">
              <a:solidFill>
                <a:srgbClr val="6400AA"/>
              </a:solidFill>
            </a:endParaRP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srgbClr val="6400AA"/>
                </a:solidFill>
              </a:rPr>
              <a:pPr/>
              <a:t>‹#›</a:t>
            </a:fld>
            <a:endParaRPr lang="en-GB" dirty="0">
              <a:solidFill>
                <a:srgbClr val="6400AA"/>
              </a:solidFill>
            </a:endParaRPr>
          </a:p>
        </p:txBody>
      </p:sp>
    </p:spTree>
    <p:extLst>
      <p:ext uri="{BB962C8B-B14F-4D97-AF65-F5344CB8AC3E}">
        <p14:creationId xmlns:p14="http://schemas.microsoft.com/office/powerpoint/2010/main" val="415219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76528" y="1515860"/>
            <a:ext cx="4141821" cy="4475395"/>
          </a:xfrm>
        </p:spPr>
        <p:txBody>
          <a:bodyPr/>
          <a:lstStyle>
            <a:lvl1pPr>
              <a:defRPr sz="1345" baseline="0"/>
            </a:lvl1pPr>
            <a:lvl2pPr>
              <a:defRPr sz="1345" baseline="0"/>
            </a:lvl2pPr>
            <a:lvl3pPr>
              <a:defRPr sz="1345" baseline="0"/>
            </a:lvl3pPr>
            <a:lvl4pPr>
              <a:defRPr sz="1345" baseline="0"/>
            </a:lvl4pPr>
            <a:lvl5pPr>
              <a:defRPr sz="1345" baseline="0"/>
            </a:lvl5pPr>
            <a:lvl6pPr>
              <a:defRPr sz="1341"/>
            </a:lvl6pPr>
            <a:lvl7pPr>
              <a:defRPr sz="1341"/>
            </a:lvl7pPr>
            <a:lvl8pPr>
              <a:defRPr sz="1341"/>
            </a:lvl8pPr>
            <a:lvl9pPr>
              <a:defRPr sz="1341"/>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25930" y="1515860"/>
            <a:ext cx="4141821" cy="4475395"/>
          </a:xfrm>
        </p:spPr>
        <p:txBody>
          <a:bodyPr/>
          <a:lstStyle>
            <a:lvl1pPr>
              <a:defRPr sz="1345" baseline="0"/>
            </a:lvl1pPr>
            <a:lvl2pPr>
              <a:defRPr sz="1345" baseline="0"/>
            </a:lvl2pPr>
            <a:lvl3pPr>
              <a:defRPr sz="1345" baseline="0"/>
            </a:lvl3pPr>
            <a:lvl4pPr>
              <a:defRPr sz="1345" baseline="0"/>
            </a:lvl4pPr>
            <a:lvl5pPr>
              <a:defRPr sz="1345" baseline="0"/>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5325199" y="6368171"/>
            <a:ext cx="2689494" cy="288000"/>
          </a:xfrm>
          <a:prstGeom prst="rect">
            <a:avLst/>
          </a:prstGeom>
        </p:spPr>
        <p:txBody>
          <a:bodyPr/>
          <a:lstStyle/>
          <a:p>
            <a:endParaRPr lang="en-GB" dirty="0">
              <a:solidFill>
                <a:srgbClr val="6400AA"/>
              </a:solidFill>
            </a:endParaRP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srgbClr val="6400AA"/>
                </a:solidFill>
              </a:rPr>
              <a:pPr/>
              <a:t>‹#›</a:t>
            </a:fld>
            <a:endParaRPr lang="en-GB" dirty="0">
              <a:solidFill>
                <a:srgbClr val="6400AA"/>
              </a:solidFill>
            </a:endParaRPr>
          </a:p>
        </p:txBody>
      </p:sp>
    </p:spTree>
    <p:extLst>
      <p:ext uri="{BB962C8B-B14F-4D97-AF65-F5344CB8AC3E}">
        <p14:creationId xmlns:p14="http://schemas.microsoft.com/office/powerpoint/2010/main" val="300937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529" y="324827"/>
            <a:ext cx="8391222" cy="433103"/>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76529" y="1515860"/>
            <a:ext cx="8391222" cy="4475395"/>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5325142" y="6368171"/>
            <a:ext cx="2689494" cy="288000"/>
          </a:xfrm>
          <a:prstGeom prst="rect">
            <a:avLst/>
          </a:prstGeom>
        </p:spPr>
        <p:txBody>
          <a:bodyPr vert="horz" lIns="0" tIns="0" rIns="0" bIns="0" rtlCol="0" anchor="b" anchorCtr="0">
            <a:noAutofit/>
          </a:bodyPr>
          <a:lstStyle>
            <a:lvl1pPr algn="r">
              <a:defRPr sz="747">
                <a:solidFill>
                  <a:schemeClr val="tx1"/>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376529" y="6368320"/>
            <a:ext cx="268949" cy="288000"/>
          </a:xfrm>
          <a:prstGeom prst="rect">
            <a:avLst/>
          </a:prstGeom>
        </p:spPr>
        <p:txBody>
          <a:bodyPr vert="horz" lIns="0" tIns="0" rIns="0" bIns="0" rtlCol="0" anchor="b" anchorCtr="0">
            <a:noAutofit/>
          </a:bodyPr>
          <a:lstStyle>
            <a:lvl1pPr algn="l">
              <a:defRPr sz="747">
                <a:solidFill>
                  <a:schemeClr val="tx1"/>
                </a:solidFill>
                <a:latin typeface="Calibri" panose="020F0502020204030204" pitchFamily="34" charset="0"/>
                <a:cs typeface="Calibri" panose="020F0502020204030204" pitchFamily="34" charset="0"/>
              </a:defRPr>
            </a:lvl1pPr>
          </a:lstStyle>
          <a:p>
            <a:fld id="{0B868178-02AE-42FC-958D-6B8F13B60175}" type="slidenum">
              <a:rPr lang="en-GB" smtClean="0"/>
              <a:pPr/>
              <a:t>‹#›</a:t>
            </a:fld>
            <a:endParaRPr lang="en-GB" dirty="0"/>
          </a:p>
        </p:txBody>
      </p:sp>
      <p:cxnSp>
        <p:nvCxnSpPr>
          <p:cNvPr id="8" name="Straight Connector 7"/>
          <p:cNvCxnSpPr/>
          <p:nvPr/>
        </p:nvCxnSpPr>
        <p:spPr>
          <a:xfrm>
            <a:off x="376529" y="938389"/>
            <a:ext cx="8391222"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CFAC373-54B8-5440-A42A-6E990DE579F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104340" y="6440732"/>
            <a:ext cx="926925" cy="255986"/>
          </a:xfrm>
          <a:prstGeom prst="rect">
            <a:avLst/>
          </a:prstGeom>
        </p:spPr>
      </p:pic>
    </p:spTree>
    <p:extLst>
      <p:ext uri="{BB962C8B-B14F-4D97-AF65-F5344CB8AC3E}">
        <p14:creationId xmlns:p14="http://schemas.microsoft.com/office/powerpoint/2010/main" val="9730718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80" r:id="rId4"/>
    <p:sldLayoutId id="2147483682"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8" r:id="rId16"/>
  </p:sldLayoutIdLst>
  <p:hf hdr="0" ftr="0" dt="0"/>
  <p:txStyles>
    <p:titleStyle>
      <a:lvl1pPr algn="l" defTabSz="681349" rtl="0" eaLnBrk="1" latinLnBrk="0" hangingPunct="1">
        <a:spcBef>
          <a:spcPct val="0"/>
        </a:spcBef>
        <a:buNone/>
        <a:defRPr sz="2241" b="1" kern="1200" baseline="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1349" rtl="0" eaLnBrk="1" latinLnBrk="0" hangingPunct="1">
        <a:lnSpc>
          <a:spcPct val="110000"/>
        </a:lnSpc>
        <a:spcBef>
          <a:spcPts val="0"/>
        </a:spcBef>
        <a:spcAft>
          <a:spcPts val="0"/>
        </a:spcAft>
        <a:buFontTx/>
        <a:buNone/>
        <a:defRPr sz="1345" b="1" i="0" kern="1200" baseline="0">
          <a:solidFill>
            <a:schemeClr val="tx1"/>
          </a:solidFill>
          <a:latin typeface="Calibri" panose="020F0502020204030204" pitchFamily="34" charset="0"/>
          <a:ea typeface="+mn-ea"/>
          <a:cs typeface="Calibri" panose="020F0502020204030204" pitchFamily="34" charset="0"/>
        </a:defRPr>
      </a:lvl1pPr>
      <a:lvl2pPr marL="0" indent="0" algn="l" defTabSz="681349" rtl="0" eaLnBrk="1" latinLnBrk="0" hangingPunct="1">
        <a:lnSpc>
          <a:spcPct val="110000"/>
        </a:lnSpc>
        <a:spcBef>
          <a:spcPts val="0"/>
        </a:spcBef>
        <a:spcAft>
          <a:spcPts val="1457"/>
        </a:spcAft>
        <a:buFont typeface="Arial" panose="020B0604020202020204" pitchFamily="34" charset="0"/>
        <a:buNone/>
        <a:defRPr sz="1345" kern="1200" baseline="0">
          <a:solidFill>
            <a:schemeClr val="tx1"/>
          </a:solidFill>
          <a:latin typeface="Calibri" panose="020F0502020204030204" pitchFamily="34" charset="0"/>
          <a:ea typeface="+mn-ea"/>
          <a:cs typeface="Calibri" panose="020F0502020204030204" pitchFamily="34" charset="0"/>
        </a:defRPr>
      </a:lvl2pPr>
      <a:lvl3pPr marL="134460" indent="-134460" algn="l" defTabSz="681349" rtl="0" eaLnBrk="1" latinLnBrk="0" hangingPunct="1">
        <a:lnSpc>
          <a:spcPct val="110000"/>
        </a:lnSpc>
        <a:spcBef>
          <a:spcPts val="0"/>
        </a:spcBef>
        <a:spcAft>
          <a:spcPts val="0"/>
        </a:spcAft>
        <a:buFont typeface="BT Font Light" panose="020B0403030204020203" pitchFamily="34" charset="0"/>
        <a:buChar char="–"/>
        <a:defRPr sz="1345" kern="1200" baseline="0">
          <a:solidFill>
            <a:schemeClr val="tx1"/>
          </a:solidFill>
          <a:latin typeface="Calibri" panose="020F0502020204030204" pitchFamily="34" charset="0"/>
          <a:ea typeface="+mn-ea"/>
          <a:cs typeface="Calibri" panose="020F0502020204030204" pitchFamily="34" charset="0"/>
        </a:defRPr>
      </a:lvl3pPr>
      <a:lvl4pPr marL="268920" indent="-134460" algn="l" defTabSz="681349" rtl="0" eaLnBrk="1" latinLnBrk="0" hangingPunct="1">
        <a:lnSpc>
          <a:spcPct val="110000"/>
        </a:lnSpc>
        <a:spcBef>
          <a:spcPts val="0"/>
        </a:spcBef>
        <a:spcAft>
          <a:spcPts val="0"/>
        </a:spcAft>
        <a:buFont typeface="BT Font Light" panose="020B0403030204020203" pitchFamily="34" charset="0"/>
        <a:buChar char="&gt;"/>
        <a:defRPr sz="1345" kern="1200" baseline="0">
          <a:solidFill>
            <a:schemeClr val="tx1"/>
          </a:solidFill>
          <a:latin typeface="Calibri" panose="020F0502020204030204" pitchFamily="34" charset="0"/>
          <a:ea typeface="+mn-ea"/>
          <a:cs typeface="Calibri" panose="020F0502020204030204" pitchFamily="34" charset="0"/>
        </a:defRPr>
      </a:lvl4pPr>
      <a:lvl5pPr marL="403380" indent="-134460" algn="l" defTabSz="681349" rtl="0" eaLnBrk="1" latinLnBrk="0" hangingPunct="1">
        <a:lnSpc>
          <a:spcPct val="110000"/>
        </a:lnSpc>
        <a:spcBef>
          <a:spcPts val="0"/>
        </a:spcBef>
        <a:spcAft>
          <a:spcPts val="0"/>
        </a:spcAft>
        <a:buFont typeface="BT Font Light" panose="020B0403030204020203" pitchFamily="34" charset="0"/>
        <a:buChar char="–"/>
        <a:defRPr sz="1345" kern="1200" baseline="0">
          <a:solidFill>
            <a:schemeClr val="tx1"/>
          </a:solidFill>
          <a:latin typeface="Calibri" panose="020F0502020204030204" pitchFamily="34" charset="0"/>
          <a:ea typeface="+mn-ea"/>
          <a:cs typeface="Calibri" panose="020F0502020204030204" pitchFamily="34" charset="0"/>
        </a:defRPr>
      </a:lvl5pPr>
      <a:lvl6pPr marL="1873711"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6pPr>
      <a:lvl7pPr marL="2214385"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7pPr>
      <a:lvl8pPr marL="2555060"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8pPr>
      <a:lvl9pPr marL="2895734"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681349" rtl="0" eaLnBrk="1" latinLnBrk="0" hangingPunct="1">
        <a:defRPr sz="1341" kern="1200">
          <a:solidFill>
            <a:schemeClr val="tx1"/>
          </a:solidFill>
          <a:latin typeface="+mn-lt"/>
          <a:ea typeface="+mn-ea"/>
          <a:cs typeface="+mn-cs"/>
        </a:defRPr>
      </a:lvl1pPr>
      <a:lvl2pPr marL="340675" algn="l" defTabSz="681349" rtl="0" eaLnBrk="1" latinLnBrk="0" hangingPunct="1">
        <a:defRPr sz="1341" kern="1200">
          <a:solidFill>
            <a:schemeClr val="tx1"/>
          </a:solidFill>
          <a:latin typeface="+mn-lt"/>
          <a:ea typeface="+mn-ea"/>
          <a:cs typeface="+mn-cs"/>
        </a:defRPr>
      </a:lvl2pPr>
      <a:lvl3pPr marL="681349" algn="l" defTabSz="681349" rtl="0" eaLnBrk="1" latinLnBrk="0" hangingPunct="1">
        <a:defRPr sz="1341" kern="1200">
          <a:solidFill>
            <a:schemeClr val="tx1"/>
          </a:solidFill>
          <a:latin typeface="+mn-lt"/>
          <a:ea typeface="+mn-ea"/>
          <a:cs typeface="+mn-cs"/>
        </a:defRPr>
      </a:lvl3pPr>
      <a:lvl4pPr marL="1022024" algn="l" defTabSz="681349" rtl="0" eaLnBrk="1" latinLnBrk="0" hangingPunct="1">
        <a:defRPr sz="1341" kern="1200">
          <a:solidFill>
            <a:schemeClr val="tx1"/>
          </a:solidFill>
          <a:latin typeface="+mn-lt"/>
          <a:ea typeface="+mn-ea"/>
          <a:cs typeface="+mn-cs"/>
        </a:defRPr>
      </a:lvl4pPr>
      <a:lvl5pPr marL="1362698" algn="l" defTabSz="681349" rtl="0" eaLnBrk="1" latinLnBrk="0" hangingPunct="1">
        <a:defRPr sz="1341" kern="1200">
          <a:solidFill>
            <a:schemeClr val="tx1"/>
          </a:solidFill>
          <a:latin typeface="+mn-lt"/>
          <a:ea typeface="+mn-ea"/>
          <a:cs typeface="+mn-cs"/>
        </a:defRPr>
      </a:lvl5pPr>
      <a:lvl6pPr marL="1703373" algn="l" defTabSz="681349" rtl="0" eaLnBrk="1" latinLnBrk="0" hangingPunct="1">
        <a:defRPr sz="1341" kern="1200">
          <a:solidFill>
            <a:schemeClr val="tx1"/>
          </a:solidFill>
          <a:latin typeface="+mn-lt"/>
          <a:ea typeface="+mn-ea"/>
          <a:cs typeface="+mn-cs"/>
        </a:defRPr>
      </a:lvl6pPr>
      <a:lvl7pPr marL="2044047" algn="l" defTabSz="681349" rtl="0" eaLnBrk="1" latinLnBrk="0" hangingPunct="1">
        <a:defRPr sz="1341" kern="1200">
          <a:solidFill>
            <a:schemeClr val="tx1"/>
          </a:solidFill>
          <a:latin typeface="+mn-lt"/>
          <a:ea typeface="+mn-ea"/>
          <a:cs typeface="+mn-cs"/>
        </a:defRPr>
      </a:lvl7pPr>
      <a:lvl8pPr marL="2384722" algn="l" defTabSz="681349" rtl="0" eaLnBrk="1" latinLnBrk="0" hangingPunct="1">
        <a:defRPr sz="1341" kern="1200">
          <a:solidFill>
            <a:schemeClr val="tx1"/>
          </a:solidFill>
          <a:latin typeface="+mn-lt"/>
          <a:ea typeface="+mn-ea"/>
          <a:cs typeface="+mn-cs"/>
        </a:defRPr>
      </a:lvl8pPr>
      <a:lvl9pPr marL="2725397" algn="l" defTabSz="681349" rtl="0" eaLnBrk="1" latinLnBrk="0" hangingPunct="1">
        <a:defRPr sz="134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09">
          <p15:clr>
            <a:srgbClr val="F26B43"/>
          </p15:clr>
        </p15:guide>
        <p15:guide id="2" pos="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Viable_system_model"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Viable_system_model"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demingalliance.org/" TargetMode="External"/><Relationship Id="rId4" Type="http://schemas.openxmlformats.org/officeDocument/2006/relationships/hyperlink" Target="https://www.quality.org/knowledge/deming-management-quality-part-3-decisionology-statistical-process-control-done-righ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8.xml"/><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Performance_indicator" TargetMode="External"/><Relationship Id="rId2" Type="http://schemas.openxmlformats.org/officeDocument/2006/relationships/hyperlink" Target="http://en.wikipedia.org/wiki/Control_chart" TargetMode="External"/><Relationship Id="rId1" Type="http://schemas.openxmlformats.org/officeDocument/2006/relationships/slideLayout" Target="../slideLayouts/slideLayout8.xml"/><Relationship Id="rId4" Type="http://schemas.openxmlformats.org/officeDocument/2006/relationships/hyperlink" Target="http://www.youtube.com/watch?v=v7M1Gs951J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Control_chart" TargetMode="External"/><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hyperlink" Target="http://www.youtube.com/watch?v=v7M1Gs951Jk" TargetMode="External"/><Relationship Id="rId4" Type="http://schemas.openxmlformats.org/officeDocument/2006/relationships/hyperlink" Target="http://en.wikipedia.org/wiki/Performance_indicato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Control_chart" TargetMode="Externa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www.youtube.com/watch?v=v7M1Gs951Jk" TargetMode="External"/><Relationship Id="rId4" Type="http://schemas.openxmlformats.org/officeDocument/2006/relationships/hyperlink" Target="http://en.wikipedia.org/wiki/Performance_indicato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61D49B-9380-CA42-8DD5-E1831EA26EBD}"/>
              </a:ext>
            </a:extLst>
          </p:cNvPr>
          <p:cNvPicPr>
            <a:picLocks noChangeAspect="1"/>
          </p:cNvPicPr>
          <p:nvPr/>
        </p:nvPicPr>
        <p:blipFill rotWithShape="1">
          <a:blip r:embed="rId2">
            <a:extLst>
              <a:ext uri="{28A0092B-C50C-407E-A947-70E740481C1C}">
                <a14:useLocalDpi xmlns:a14="http://schemas.microsoft.com/office/drawing/2010/main" val="0"/>
              </a:ext>
            </a:extLst>
          </a:blip>
          <a:srcRect l="13178" r="3471" b="6854"/>
          <a:stretch/>
        </p:blipFill>
        <p:spPr>
          <a:xfrm>
            <a:off x="0" y="-1"/>
            <a:ext cx="9213800" cy="6858001"/>
          </a:xfrm>
          <a:prstGeom prst="rect">
            <a:avLst/>
          </a:prstGeom>
        </p:spPr>
      </p:pic>
      <p:sp>
        <p:nvSpPr>
          <p:cNvPr id="2" name="Title 1">
            <a:extLst>
              <a:ext uri="{FF2B5EF4-FFF2-40B4-BE49-F238E27FC236}">
                <a16:creationId xmlns:a16="http://schemas.microsoft.com/office/drawing/2014/main" id="{5E3048E5-809A-5E4F-83E0-BD6750045CEB}"/>
              </a:ext>
            </a:extLst>
          </p:cNvPr>
          <p:cNvSpPr>
            <a:spLocks noGrp="1"/>
          </p:cNvSpPr>
          <p:nvPr>
            <p:ph type="ctrTitle"/>
          </p:nvPr>
        </p:nvSpPr>
        <p:spPr>
          <a:xfrm>
            <a:off x="305032" y="4334600"/>
            <a:ext cx="6781568" cy="811605"/>
          </a:xfrm>
        </p:spPr>
        <p:txBody>
          <a:bodyPr/>
          <a:lstStyle/>
          <a:p>
            <a:r>
              <a:rPr lang="en-US" sz="4800" b="1" dirty="0">
                <a:solidFill>
                  <a:schemeClr val="tx1"/>
                </a:solidFill>
                <a:latin typeface="Calibri" panose="020F0502020204030204" pitchFamily="34" charset="0"/>
              </a:rPr>
              <a:t>Doing Measurement Well</a:t>
            </a:r>
          </a:p>
        </p:txBody>
      </p:sp>
      <p:sp>
        <p:nvSpPr>
          <p:cNvPr id="3" name="Subtitle 2">
            <a:extLst>
              <a:ext uri="{FF2B5EF4-FFF2-40B4-BE49-F238E27FC236}">
                <a16:creationId xmlns:a16="http://schemas.microsoft.com/office/drawing/2014/main" id="{A2920B26-319D-BB43-A5F4-B402ED6B51F2}"/>
              </a:ext>
            </a:extLst>
          </p:cNvPr>
          <p:cNvSpPr>
            <a:spLocks noGrp="1"/>
          </p:cNvSpPr>
          <p:nvPr>
            <p:ph type="subTitle" idx="1"/>
          </p:nvPr>
        </p:nvSpPr>
        <p:spPr>
          <a:xfrm>
            <a:off x="303709" y="5146205"/>
            <a:ext cx="4303191" cy="720000"/>
          </a:xfrm>
        </p:spPr>
        <p:txBody>
          <a:bodyPr/>
          <a:lstStyle/>
          <a:p>
            <a:r>
              <a:rPr lang="en-US" sz="2400" b="1" dirty="0">
                <a:solidFill>
                  <a:schemeClr val="tx1"/>
                </a:solidFill>
                <a:latin typeface="Calibri" panose="020F0502020204030204" pitchFamily="34" charset="0"/>
              </a:rPr>
              <a:t>Tony Korycki</a:t>
            </a:r>
          </a:p>
        </p:txBody>
      </p:sp>
      <p:sp>
        <p:nvSpPr>
          <p:cNvPr id="4" name="TextBox 3">
            <a:extLst>
              <a:ext uri="{FF2B5EF4-FFF2-40B4-BE49-F238E27FC236}">
                <a16:creationId xmlns:a16="http://schemas.microsoft.com/office/drawing/2014/main" id="{CDD89A60-D92A-9E49-830D-10CA6DCCB2AB}"/>
              </a:ext>
            </a:extLst>
          </p:cNvPr>
          <p:cNvSpPr txBox="1"/>
          <p:nvPr/>
        </p:nvSpPr>
        <p:spPr>
          <a:xfrm>
            <a:off x="762000" y="584200"/>
            <a:ext cx="0" cy="0"/>
          </a:xfrm>
          <a:prstGeom prst="rect">
            <a:avLst/>
          </a:prstGeom>
          <a:noFill/>
        </p:spPr>
        <p:txBody>
          <a:bodyPr wrap="none" lIns="0" tIns="0" rIns="0" bIns="0" rtlCol="0">
            <a:noAutofit/>
          </a:bodyPr>
          <a:lstStyle/>
          <a:p>
            <a:endParaRPr lang="en-US" sz="1500" dirty="0" err="1"/>
          </a:p>
        </p:txBody>
      </p:sp>
      <p:pic>
        <p:nvPicPr>
          <p:cNvPr id="10" name="Picture 9">
            <a:extLst>
              <a:ext uri="{FF2B5EF4-FFF2-40B4-BE49-F238E27FC236}">
                <a16:creationId xmlns:a16="http://schemas.microsoft.com/office/drawing/2014/main" id="{AF11E2CB-4080-6241-917A-45483E027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32" y="252866"/>
            <a:ext cx="1904768" cy="526033"/>
          </a:xfrm>
          <a:prstGeom prst="rect">
            <a:avLst/>
          </a:prstGeom>
        </p:spPr>
      </p:pic>
    </p:spTree>
    <p:extLst>
      <p:ext uri="{BB962C8B-B14F-4D97-AF65-F5344CB8AC3E}">
        <p14:creationId xmlns:p14="http://schemas.microsoft.com/office/powerpoint/2010/main" val="2900186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Define your Measures (1)</a:t>
            </a:r>
          </a:p>
        </p:txBody>
      </p:sp>
      <p:sp>
        <p:nvSpPr>
          <p:cNvPr id="4" name="Slide Number Placeholder 3"/>
          <p:cNvSpPr>
            <a:spLocks noGrp="1"/>
          </p:cNvSpPr>
          <p:nvPr>
            <p:ph type="sldNum" sz="quarter" idx="12"/>
          </p:nvPr>
        </p:nvSpPr>
        <p:spPr/>
        <p:txBody>
          <a:bodyPr/>
          <a:lstStyle/>
          <a:p>
            <a:fld id="{0B868178-02AE-42FC-958D-6B8F13B60175}" type="slidenum">
              <a:rPr lang="en-GB" smtClean="0"/>
              <a:t>10</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802303178"/>
              </p:ext>
            </p:extLst>
          </p:nvPr>
        </p:nvGraphicFramePr>
        <p:xfrm>
          <a:off x="436227" y="1101880"/>
          <a:ext cx="8453773" cy="4863632"/>
        </p:xfrm>
        <a:graphic>
          <a:graphicData uri="http://schemas.openxmlformats.org/drawingml/2006/table">
            <a:tbl>
              <a:tblPr firstRow="1" firstCol="1" bandRow="1" bandCol="1">
                <a:tableStyleId>{5C22544A-7EE6-4342-B048-85BDC9FD1C3A}</a:tableStyleId>
              </a:tblPr>
              <a:tblGrid>
                <a:gridCol w="1316373">
                  <a:extLst>
                    <a:ext uri="{9D8B030D-6E8A-4147-A177-3AD203B41FA5}">
                      <a16:colId xmlns:a16="http://schemas.microsoft.com/office/drawing/2014/main" val="20000"/>
                    </a:ext>
                  </a:extLst>
                </a:gridCol>
                <a:gridCol w="7137400">
                  <a:extLst>
                    <a:ext uri="{9D8B030D-6E8A-4147-A177-3AD203B41FA5}">
                      <a16:colId xmlns:a16="http://schemas.microsoft.com/office/drawing/2014/main" val="20001"/>
                    </a:ext>
                  </a:extLst>
                </a:gridCol>
              </a:tblGrid>
              <a:tr h="167956">
                <a:tc>
                  <a:txBody>
                    <a:bodyPr/>
                    <a:lstStyle/>
                    <a:p>
                      <a:pPr marL="90170">
                        <a:spcBef>
                          <a:spcPts val="300"/>
                        </a:spcBef>
                        <a:spcAft>
                          <a:spcPts val="300"/>
                        </a:spcAft>
                        <a:tabLst>
                          <a:tab pos="2637155" algn="ctr"/>
                          <a:tab pos="5274310" algn="r"/>
                          <a:tab pos="457200" algn="l"/>
                        </a:tabLst>
                      </a:pPr>
                      <a:r>
                        <a:rPr lang="en-GB" sz="1400" dirty="0">
                          <a:effectLst/>
                          <a:latin typeface="Calibri" panose="020F0502020204030204" pitchFamily="34" charset="0"/>
                        </a:rPr>
                        <a:t>Criterion</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a:spcBef>
                          <a:spcPts val="300"/>
                        </a:spcBef>
                        <a:spcAft>
                          <a:spcPts val="300"/>
                        </a:spcAft>
                        <a:tabLst>
                          <a:tab pos="2637155" algn="ctr"/>
                          <a:tab pos="5274310" algn="r"/>
                          <a:tab pos="457200" algn="l"/>
                        </a:tabLst>
                      </a:pPr>
                      <a:r>
                        <a:rPr lang="en-GB" sz="1400" dirty="0">
                          <a:effectLst/>
                          <a:latin typeface="Calibri" panose="020F0502020204030204" pitchFamily="34" charset="0"/>
                        </a:rPr>
                        <a:t>Description</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0"/>
                  </a:ext>
                </a:extLst>
              </a:tr>
              <a:tr h="167956">
                <a:tc>
                  <a:txBody>
                    <a:bodyPr/>
                    <a:lstStyle/>
                    <a:p>
                      <a:pPr marL="90170">
                        <a:spcBef>
                          <a:spcPts val="300"/>
                        </a:spcBef>
                        <a:spcAft>
                          <a:spcPts val="300"/>
                        </a:spcAft>
                        <a:tabLst>
                          <a:tab pos="2637155" algn="ctr"/>
                          <a:tab pos="5274310" algn="r"/>
                          <a:tab pos="457200" algn="l"/>
                        </a:tabLst>
                      </a:pPr>
                      <a:r>
                        <a:rPr lang="en-GB" sz="1400" dirty="0">
                          <a:effectLst/>
                          <a:latin typeface="Calibri" panose="020F0502020204030204" pitchFamily="34" charset="0"/>
                        </a:rPr>
                        <a:t>1. Identifier</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tabLst>
                          <a:tab pos="2637155" algn="ctr"/>
                          <a:tab pos="5274310" algn="r"/>
                          <a:tab pos="457200" algn="l"/>
                        </a:tabLst>
                      </a:pPr>
                      <a:r>
                        <a:rPr lang="en-GB" sz="1600" dirty="0">
                          <a:effectLst/>
                          <a:latin typeface="Calibri" panose="020F0502020204030204" pitchFamily="34" charset="0"/>
                        </a:rPr>
                        <a:t>A unique identifier for the measure</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1"/>
                  </a:ext>
                </a:extLst>
              </a:tr>
              <a:tr h="323060">
                <a:tc>
                  <a:txBody>
                    <a:bodyPr/>
                    <a:lstStyle/>
                    <a:p>
                      <a:pPr marL="90170">
                        <a:spcBef>
                          <a:spcPts val="300"/>
                        </a:spcBef>
                        <a:spcAft>
                          <a:spcPts val="300"/>
                        </a:spcAft>
                        <a:tabLst>
                          <a:tab pos="2637155" algn="ctr"/>
                          <a:tab pos="5274310" algn="r"/>
                          <a:tab pos="457200" algn="l"/>
                        </a:tabLst>
                      </a:pPr>
                      <a:r>
                        <a:rPr lang="en-GB" sz="1400">
                          <a:effectLst/>
                          <a:latin typeface="Calibri" panose="020F0502020204030204" pitchFamily="34" charset="0"/>
                        </a:rPr>
                        <a:t>2. Description</a:t>
                      </a:r>
                      <a:endParaRPr lang="en-GB" sz="140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tabLst>
                          <a:tab pos="2637155" algn="ctr"/>
                          <a:tab pos="5274310" algn="r"/>
                          <a:tab pos="457200" algn="l"/>
                        </a:tabLst>
                      </a:pPr>
                      <a:r>
                        <a:rPr lang="en-GB" sz="1600" dirty="0">
                          <a:effectLst/>
                          <a:latin typeface="Calibri" panose="020F0502020204030204" pitchFamily="34" charset="0"/>
                        </a:rPr>
                        <a:t>A sentence that should be enough for someone unfamiliar with the measurement to know what is being referred to.</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2"/>
                  </a:ext>
                </a:extLst>
              </a:tr>
              <a:tr h="504992">
                <a:tc>
                  <a:txBody>
                    <a:bodyPr/>
                    <a:lstStyle/>
                    <a:p>
                      <a:pPr marL="90170">
                        <a:spcBef>
                          <a:spcPts val="300"/>
                        </a:spcBef>
                        <a:spcAft>
                          <a:spcPts val="300"/>
                        </a:spcAft>
                      </a:pPr>
                      <a:r>
                        <a:rPr lang="en-GB" sz="1400" dirty="0">
                          <a:effectLst/>
                          <a:latin typeface="Calibri" panose="020F0502020204030204" pitchFamily="34" charset="0"/>
                        </a:rPr>
                        <a:t>3. Definition</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A clear statement of what is being measured, outlining what is and is not included. All ambiguous terms to be fully defined. </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3"/>
                  </a:ext>
                </a:extLst>
              </a:tr>
              <a:tr h="323060">
                <a:tc>
                  <a:txBody>
                    <a:bodyPr/>
                    <a:lstStyle/>
                    <a:p>
                      <a:pPr marL="90170">
                        <a:spcBef>
                          <a:spcPts val="300"/>
                        </a:spcBef>
                        <a:spcAft>
                          <a:spcPts val="300"/>
                        </a:spcAft>
                      </a:pPr>
                      <a:r>
                        <a:rPr lang="en-GB" sz="1400" dirty="0">
                          <a:effectLst/>
                          <a:latin typeface="Calibri" panose="020F0502020204030204" pitchFamily="34" charset="0"/>
                        </a:rPr>
                        <a:t>4. Purpose</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A rationale for collecting the measure; what use the data would be put to, or what it indicates. This may refer to strategy, or what the measure indicates progress towards. Define whether higher or lower values are better.</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4"/>
                  </a:ext>
                </a:extLst>
              </a:tr>
              <a:tr h="300200">
                <a:tc>
                  <a:txBody>
                    <a:bodyPr/>
                    <a:lstStyle/>
                    <a:p>
                      <a:pPr marL="90170">
                        <a:spcBef>
                          <a:spcPts val="300"/>
                        </a:spcBef>
                        <a:spcAft>
                          <a:spcPts val="300"/>
                        </a:spcAft>
                      </a:pPr>
                      <a:r>
                        <a:rPr lang="en-GB" sz="1400" dirty="0">
                          <a:effectLst/>
                          <a:latin typeface="Calibri" panose="020F0502020204030204" pitchFamily="34" charset="0"/>
                        </a:rPr>
                        <a:t>5. Process</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A mapping onto the relevant processes, to indicate what aspects are covered by the measure. A mapping onto a process diagram, to illustrate the application or start and end point of a cycle time measure may be included.</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5"/>
                  </a:ext>
                </a:extLst>
              </a:tr>
              <a:tr h="264640">
                <a:tc>
                  <a:txBody>
                    <a:bodyPr/>
                    <a:lstStyle/>
                    <a:p>
                      <a:pPr marL="90170">
                        <a:spcBef>
                          <a:spcPts val="300"/>
                        </a:spcBef>
                        <a:spcAft>
                          <a:spcPts val="300"/>
                        </a:spcAft>
                      </a:pPr>
                      <a:r>
                        <a:rPr lang="en-GB" sz="1400" dirty="0">
                          <a:effectLst/>
                          <a:latin typeface="Calibri" panose="020F0502020204030204" pitchFamily="34" charset="0"/>
                        </a:rPr>
                        <a:t>6. Tiers &amp; Segments</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The tier(s) of organisation that report this measure - include various ways that results can be segmented; by country or product, and list all relevant segments.</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6"/>
                  </a:ext>
                </a:extLst>
              </a:tr>
              <a:tr h="343380">
                <a:tc>
                  <a:txBody>
                    <a:bodyPr/>
                    <a:lstStyle/>
                    <a:p>
                      <a:pPr marL="90170">
                        <a:spcBef>
                          <a:spcPts val="300"/>
                        </a:spcBef>
                        <a:spcAft>
                          <a:spcPts val="300"/>
                        </a:spcAft>
                      </a:pPr>
                      <a:r>
                        <a:rPr lang="en-GB" sz="1400" dirty="0">
                          <a:effectLst/>
                          <a:latin typeface="Calibri" panose="020F0502020204030204" pitchFamily="34" charset="0"/>
                        </a:rPr>
                        <a:t>7. Formula</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The formula for calculating results, using mathematical notation, including numerator and denominator as appropriate. </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7"/>
                  </a:ext>
                </a:extLst>
              </a:tr>
              <a:tr h="167956">
                <a:tc>
                  <a:txBody>
                    <a:bodyPr/>
                    <a:lstStyle/>
                    <a:p>
                      <a:pPr marL="90170">
                        <a:spcBef>
                          <a:spcPts val="300"/>
                        </a:spcBef>
                        <a:spcAft>
                          <a:spcPts val="300"/>
                        </a:spcAft>
                      </a:pPr>
                      <a:r>
                        <a:rPr lang="en-GB" sz="1400" dirty="0">
                          <a:effectLst/>
                          <a:latin typeface="Calibri" panose="020F0502020204030204" pitchFamily="34" charset="0"/>
                        </a:rPr>
                        <a:t>8. Report Unit</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The reporting unit, typically; £m, £k, % or transaction volume count.</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8"/>
                  </a:ext>
                </a:extLst>
              </a:tr>
              <a:tr h="503868">
                <a:tc>
                  <a:txBody>
                    <a:bodyPr/>
                    <a:lstStyle/>
                    <a:p>
                      <a:pPr marL="90170">
                        <a:spcBef>
                          <a:spcPts val="300"/>
                        </a:spcBef>
                        <a:spcAft>
                          <a:spcPts val="300"/>
                        </a:spcAft>
                      </a:pPr>
                      <a:r>
                        <a:rPr lang="en-GB" sz="1400" dirty="0">
                          <a:effectLst/>
                          <a:latin typeface="Calibri" panose="020F0502020204030204" pitchFamily="34" charset="0"/>
                        </a:rPr>
                        <a:t>9. Frequency</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The frequency for reporting; hourly, daily, weekly, monthly, or quarterly. Indicate any exceptions for when data is taken, like an irregular period, e.g. Wednesday to a following Tuesday. </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5731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Define your Measures (2)</a:t>
            </a:r>
          </a:p>
        </p:txBody>
      </p:sp>
      <p:sp>
        <p:nvSpPr>
          <p:cNvPr id="4" name="Slide Number Placeholder 3"/>
          <p:cNvSpPr>
            <a:spLocks noGrp="1"/>
          </p:cNvSpPr>
          <p:nvPr>
            <p:ph type="sldNum" sz="quarter" idx="12"/>
          </p:nvPr>
        </p:nvSpPr>
        <p:spPr/>
        <p:txBody>
          <a:bodyPr/>
          <a:lstStyle/>
          <a:p>
            <a:fld id="{0B868178-02AE-42FC-958D-6B8F13B60175}" type="slidenum">
              <a:rPr lang="en-GB" smtClean="0"/>
              <a:t>11</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6208912"/>
              </p:ext>
            </p:extLst>
          </p:nvPr>
        </p:nvGraphicFramePr>
        <p:xfrm>
          <a:off x="436227" y="1072402"/>
          <a:ext cx="8441073" cy="4854125"/>
        </p:xfrm>
        <a:graphic>
          <a:graphicData uri="http://schemas.openxmlformats.org/drawingml/2006/table">
            <a:tbl>
              <a:tblPr firstRow="1" firstCol="1" bandRow="1" bandCol="1">
                <a:tableStyleId>{5C22544A-7EE6-4342-B048-85BDC9FD1C3A}</a:tableStyleId>
              </a:tblPr>
              <a:tblGrid>
                <a:gridCol w="1354473">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125823">
                <a:tc>
                  <a:txBody>
                    <a:bodyPr/>
                    <a:lstStyle/>
                    <a:p>
                      <a:pPr marL="90170">
                        <a:spcBef>
                          <a:spcPts val="300"/>
                        </a:spcBef>
                        <a:spcAft>
                          <a:spcPts val="300"/>
                        </a:spcAft>
                        <a:tabLst>
                          <a:tab pos="2637155" algn="ctr"/>
                          <a:tab pos="5274310" algn="r"/>
                          <a:tab pos="457200" algn="l"/>
                        </a:tabLst>
                      </a:pPr>
                      <a:r>
                        <a:rPr lang="en-GB" sz="1400" dirty="0">
                          <a:effectLst/>
                          <a:latin typeface="Calibri" panose="020F0502020204030204" pitchFamily="34" charset="0"/>
                        </a:rPr>
                        <a:t>Criterion</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a:spcBef>
                          <a:spcPts val="300"/>
                        </a:spcBef>
                        <a:spcAft>
                          <a:spcPts val="300"/>
                        </a:spcAft>
                        <a:tabLst>
                          <a:tab pos="2637155" algn="ctr"/>
                          <a:tab pos="5274310" algn="r"/>
                          <a:tab pos="457200" algn="l"/>
                        </a:tabLst>
                      </a:pPr>
                      <a:r>
                        <a:rPr lang="en-GB" sz="1400" dirty="0">
                          <a:effectLst/>
                          <a:latin typeface="Calibri" panose="020F0502020204030204" pitchFamily="34" charset="0"/>
                        </a:rPr>
                        <a:t>Description</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0"/>
                  </a:ext>
                </a:extLst>
              </a:tr>
              <a:tr h="251645">
                <a:tc>
                  <a:txBody>
                    <a:bodyPr/>
                    <a:lstStyle/>
                    <a:p>
                      <a:pPr marL="90170">
                        <a:spcBef>
                          <a:spcPts val="300"/>
                        </a:spcBef>
                        <a:spcAft>
                          <a:spcPts val="300"/>
                        </a:spcAft>
                      </a:pPr>
                      <a:r>
                        <a:rPr lang="en-GB" sz="1400" dirty="0">
                          <a:effectLst/>
                          <a:latin typeface="Calibri" panose="020F0502020204030204" pitchFamily="34" charset="0"/>
                        </a:rPr>
                        <a:t>10. Numerator counting rules</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What data is Included and Excluded from a numerator, as well as what units a numerator is expressed in, as well as the data fields used in its generation.</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1"/>
                  </a:ext>
                </a:extLst>
              </a:tr>
              <a:tr h="251645">
                <a:tc>
                  <a:txBody>
                    <a:bodyPr/>
                    <a:lstStyle/>
                    <a:p>
                      <a:pPr marL="90170">
                        <a:spcBef>
                          <a:spcPts val="300"/>
                        </a:spcBef>
                        <a:spcAft>
                          <a:spcPts val="300"/>
                        </a:spcAft>
                      </a:pPr>
                      <a:r>
                        <a:rPr lang="en-GB" sz="1400" dirty="0">
                          <a:effectLst/>
                          <a:latin typeface="Calibri" panose="020F0502020204030204" pitchFamily="34" charset="0"/>
                        </a:rPr>
                        <a:t>11. Denominator counting rules</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What data is both Included and Excluded from a denominator, as well as what units a denominator is expressed in, as well as the data fields used in its generation.</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2"/>
                  </a:ext>
                </a:extLst>
              </a:tr>
              <a:tr h="251645">
                <a:tc>
                  <a:txBody>
                    <a:bodyPr/>
                    <a:lstStyle/>
                    <a:p>
                      <a:pPr marL="90170">
                        <a:spcBef>
                          <a:spcPts val="300"/>
                        </a:spcBef>
                        <a:spcAft>
                          <a:spcPts val="300"/>
                        </a:spcAft>
                      </a:pPr>
                      <a:r>
                        <a:rPr lang="en-GB" sz="1400">
                          <a:effectLst/>
                          <a:latin typeface="Calibri" panose="020F0502020204030204" pitchFamily="34" charset="0"/>
                        </a:rPr>
                        <a:t>12. Bounds</a:t>
                      </a:r>
                      <a:endParaRPr lang="en-GB" sz="140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Expected upper or lower bounds as needed, beyond which a result is suspect. </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3"/>
                  </a:ext>
                </a:extLst>
              </a:tr>
              <a:tr h="136453">
                <a:tc>
                  <a:txBody>
                    <a:bodyPr/>
                    <a:lstStyle/>
                    <a:p>
                      <a:pPr marL="90170">
                        <a:spcBef>
                          <a:spcPts val="300"/>
                        </a:spcBef>
                        <a:spcAft>
                          <a:spcPts val="300"/>
                        </a:spcAft>
                      </a:pPr>
                      <a:r>
                        <a:rPr lang="en-GB" sz="1400" dirty="0">
                          <a:effectLst/>
                          <a:latin typeface="Calibri" panose="020F0502020204030204" pitchFamily="34" charset="0"/>
                        </a:rPr>
                        <a:t>13. Targets</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Target points, if absolutely necessary, e.g. where aligned to a strategic objective. </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4"/>
                  </a:ext>
                </a:extLst>
              </a:tr>
              <a:tr h="93273">
                <a:tc>
                  <a:txBody>
                    <a:bodyPr/>
                    <a:lstStyle/>
                    <a:p>
                      <a:pPr marL="90170">
                        <a:spcBef>
                          <a:spcPts val="300"/>
                        </a:spcBef>
                        <a:spcAft>
                          <a:spcPts val="300"/>
                        </a:spcAft>
                      </a:pPr>
                      <a:r>
                        <a:rPr lang="en-GB" sz="1400" dirty="0">
                          <a:effectLst/>
                          <a:latin typeface="Calibri" panose="020F0502020204030204" pitchFamily="34" charset="0"/>
                        </a:rPr>
                        <a:t>14. Owner</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Who owns a measure, e.g. Process Owner or Measure Lead.</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5"/>
                  </a:ext>
                </a:extLst>
              </a:tr>
              <a:tr h="88193">
                <a:tc>
                  <a:txBody>
                    <a:bodyPr/>
                    <a:lstStyle/>
                    <a:p>
                      <a:pPr marL="90170">
                        <a:spcBef>
                          <a:spcPts val="300"/>
                        </a:spcBef>
                        <a:spcAft>
                          <a:spcPts val="300"/>
                        </a:spcAft>
                      </a:pPr>
                      <a:r>
                        <a:rPr lang="en-GB" sz="1400" dirty="0">
                          <a:effectLst/>
                          <a:latin typeface="Calibri" panose="020F0502020204030204" pitchFamily="34" charset="0"/>
                        </a:rPr>
                        <a:t>15. Reporter</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Who reports results, e.g. operation, function, or country/regional management.</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6"/>
                  </a:ext>
                </a:extLst>
              </a:tr>
              <a:tr h="251645">
                <a:tc>
                  <a:txBody>
                    <a:bodyPr/>
                    <a:lstStyle/>
                    <a:p>
                      <a:pPr marL="90170">
                        <a:spcBef>
                          <a:spcPts val="300"/>
                        </a:spcBef>
                        <a:spcAft>
                          <a:spcPts val="300"/>
                        </a:spcAft>
                      </a:pPr>
                      <a:r>
                        <a:rPr lang="en-GB" sz="1400" dirty="0">
                          <a:effectLst/>
                          <a:latin typeface="Calibri" panose="020F0502020204030204" pitchFamily="34" charset="0"/>
                        </a:rPr>
                        <a:t>16. Source &amp; Reporting</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IT system from which data is taken, including the method for obtaining the data, e.g. access to KPI system, report name, or circulation list details.</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7"/>
                  </a:ext>
                </a:extLst>
              </a:tr>
              <a:tr h="251645">
                <a:tc>
                  <a:txBody>
                    <a:bodyPr/>
                    <a:lstStyle/>
                    <a:p>
                      <a:pPr marL="90170">
                        <a:spcBef>
                          <a:spcPts val="300"/>
                        </a:spcBef>
                        <a:spcAft>
                          <a:spcPts val="300"/>
                        </a:spcAft>
                      </a:pPr>
                      <a:r>
                        <a:rPr lang="en-GB" sz="1400" dirty="0">
                          <a:effectLst/>
                          <a:latin typeface="Calibri" panose="020F0502020204030204" pitchFamily="34" charset="0"/>
                        </a:rPr>
                        <a:t>17. Presentation</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How reports should be formatted and presented, including example formats, fields and order. These should take account of external standards or regulatory. </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8"/>
                  </a:ext>
                </a:extLst>
              </a:tr>
              <a:tr h="125823">
                <a:tc>
                  <a:txBody>
                    <a:bodyPr/>
                    <a:lstStyle/>
                    <a:p>
                      <a:pPr marL="90170">
                        <a:spcBef>
                          <a:spcPts val="300"/>
                        </a:spcBef>
                        <a:spcAft>
                          <a:spcPts val="300"/>
                        </a:spcAft>
                      </a:pPr>
                      <a:r>
                        <a:rPr lang="en-GB" sz="1400" dirty="0">
                          <a:effectLst/>
                          <a:latin typeface="Calibri" panose="020F0502020204030204" pitchFamily="34" charset="0"/>
                        </a:rPr>
                        <a:t>18. Action</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A description of who acts on the data and what do they do with the results. </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09"/>
                  </a:ext>
                </a:extLst>
              </a:tr>
              <a:tr h="251645">
                <a:tc>
                  <a:txBody>
                    <a:bodyPr/>
                    <a:lstStyle/>
                    <a:p>
                      <a:pPr marL="90170">
                        <a:spcBef>
                          <a:spcPts val="300"/>
                        </a:spcBef>
                        <a:spcAft>
                          <a:spcPts val="300"/>
                        </a:spcAft>
                      </a:pPr>
                      <a:r>
                        <a:rPr lang="en-GB" sz="1400">
                          <a:effectLst/>
                          <a:latin typeface="Calibri" panose="020F0502020204030204" pitchFamily="34" charset="0"/>
                        </a:rPr>
                        <a:t>19. Related Measures </a:t>
                      </a:r>
                      <a:endParaRPr lang="en-GB" sz="1400">
                        <a:effectLst/>
                        <a:latin typeface="Calibri" panose="020F0502020204030204" pitchFamily="34" charset="0"/>
                        <a:ea typeface="Times New Roman" panose="02020603050405020304" pitchFamily="18" charset="0"/>
                      </a:endParaRPr>
                    </a:p>
                  </a:txBody>
                  <a:tcPr marL="0" marR="0" marT="0" marB="0"/>
                </a:tc>
                <a:tc>
                  <a:txBody>
                    <a:bodyPr/>
                    <a:lstStyle/>
                    <a:p>
                      <a:pPr marL="90170">
                        <a:spcBef>
                          <a:spcPts val="300"/>
                        </a:spcBef>
                        <a:spcAft>
                          <a:spcPts val="300"/>
                        </a:spcAft>
                      </a:pPr>
                      <a:r>
                        <a:rPr lang="en-GB" sz="1600" dirty="0">
                          <a:effectLst/>
                          <a:latin typeface="Calibri" panose="020F0502020204030204" pitchFamily="34" charset="0"/>
                        </a:rPr>
                        <a:t>References measures that are related, using measure identifiers only, classifying related measures as either drivers or driven. </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10"/>
                  </a:ext>
                </a:extLst>
              </a:tr>
              <a:tr h="161853">
                <a:tc>
                  <a:txBody>
                    <a:bodyPr/>
                    <a:lstStyle/>
                    <a:p>
                      <a:pPr marL="90170">
                        <a:spcBef>
                          <a:spcPts val="300"/>
                        </a:spcBef>
                        <a:spcAft>
                          <a:spcPts val="300"/>
                        </a:spcAft>
                      </a:pPr>
                      <a:r>
                        <a:rPr lang="en-GB" sz="1400" dirty="0">
                          <a:effectLst/>
                          <a:latin typeface="Calibri" panose="020F0502020204030204" pitchFamily="34" charset="0"/>
                        </a:rPr>
                        <a:t>20. Comments</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marR="88900">
                        <a:spcBef>
                          <a:spcPts val="300"/>
                        </a:spcBef>
                        <a:spcAft>
                          <a:spcPts val="300"/>
                        </a:spcAft>
                      </a:pPr>
                      <a:r>
                        <a:rPr lang="en-GB" sz="1600" dirty="0">
                          <a:effectLst/>
                          <a:latin typeface="Calibri" panose="020F0502020204030204" pitchFamily="34" charset="0"/>
                        </a:rPr>
                        <a:t>Any comments, e.g. reference or extracts from relevant industry standards. </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11"/>
                  </a:ext>
                </a:extLst>
              </a:tr>
              <a:tr h="251645">
                <a:tc>
                  <a:txBody>
                    <a:bodyPr/>
                    <a:lstStyle/>
                    <a:p>
                      <a:pPr marL="90170">
                        <a:spcBef>
                          <a:spcPts val="300"/>
                        </a:spcBef>
                        <a:spcAft>
                          <a:spcPts val="300"/>
                        </a:spcAft>
                      </a:pPr>
                      <a:r>
                        <a:rPr lang="en-GB" sz="1400" dirty="0">
                          <a:effectLst/>
                          <a:latin typeface="Calibri" panose="020F0502020204030204" pitchFamily="34" charset="0"/>
                        </a:rPr>
                        <a:t>21. Status</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a:spcBef>
                          <a:spcPts val="300"/>
                        </a:spcBef>
                        <a:spcAft>
                          <a:spcPts val="300"/>
                        </a:spcAft>
                      </a:pPr>
                      <a:r>
                        <a:rPr lang="en-GB" sz="1600" dirty="0">
                          <a:effectLst/>
                          <a:latin typeface="Calibri" panose="020F0502020204030204" pitchFamily="34" charset="0"/>
                        </a:rPr>
                        <a:t>A marker to indicate the measure status; Proposed, Approved, In Development, In Testing, Operational, Under Review, Undergoing Withdrawal, Withdrawn. </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12"/>
                  </a:ext>
                </a:extLst>
              </a:tr>
              <a:tr h="125823">
                <a:tc>
                  <a:txBody>
                    <a:bodyPr/>
                    <a:lstStyle/>
                    <a:p>
                      <a:pPr marL="90170">
                        <a:spcBef>
                          <a:spcPts val="300"/>
                        </a:spcBef>
                        <a:spcAft>
                          <a:spcPts val="300"/>
                        </a:spcAft>
                      </a:pPr>
                      <a:r>
                        <a:rPr lang="en-GB" sz="1400" dirty="0">
                          <a:effectLst/>
                          <a:latin typeface="Calibri" panose="020F0502020204030204" pitchFamily="34" charset="0"/>
                        </a:rPr>
                        <a:t>22. Version</a:t>
                      </a:r>
                      <a:endParaRPr lang="en-GB" sz="1400" dirty="0">
                        <a:effectLst/>
                        <a:latin typeface="Calibri" panose="020F0502020204030204" pitchFamily="34" charset="0"/>
                        <a:ea typeface="Times New Roman" panose="02020603050405020304" pitchFamily="18" charset="0"/>
                      </a:endParaRPr>
                    </a:p>
                  </a:txBody>
                  <a:tcPr marL="0" marR="0" marT="0" marB="0"/>
                </a:tc>
                <a:tc>
                  <a:txBody>
                    <a:bodyPr/>
                    <a:lstStyle/>
                    <a:p>
                      <a:pPr marL="90170">
                        <a:spcBef>
                          <a:spcPts val="300"/>
                        </a:spcBef>
                        <a:spcAft>
                          <a:spcPts val="300"/>
                        </a:spcAft>
                      </a:pPr>
                      <a:r>
                        <a:rPr lang="en-GB" sz="1600" dirty="0">
                          <a:effectLst/>
                          <a:latin typeface="Calibri" panose="020F0502020204030204" pitchFamily="34" charset="0"/>
                        </a:rPr>
                        <a:t>Version Number and Date, to allow multiple versions of a measure to be held. </a:t>
                      </a:r>
                      <a:endParaRPr lang="en-GB"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64141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Triple-Vector Measurement</a:t>
            </a:r>
          </a:p>
        </p:txBody>
      </p:sp>
      <p:sp>
        <p:nvSpPr>
          <p:cNvPr id="3" name="Content Placeholder 2"/>
          <p:cNvSpPr>
            <a:spLocks noGrp="1"/>
          </p:cNvSpPr>
          <p:nvPr>
            <p:ph idx="1"/>
          </p:nvPr>
        </p:nvSpPr>
        <p:spPr>
          <a:xfrm>
            <a:off x="376528" y="1149292"/>
            <a:ext cx="8615255" cy="3037412"/>
          </a:xfrm>
        </p:spPr>
        <p:txBody>
          <a:bodyPr/>
          <a:lstStyle/>
          <a:p>
            <a:r>
              <a:rPr lang="en-GB" sz="1800" b="0" dirty="0"/>
              <a:t>T</a:t>
            </a:r>
            <a:r>
              <a:rPr lang="en-GB" sz="1800" b="0" dirty="0">
                <a:latin typeface="Calibri" panose="020F0502020204030204" pitchFamily="34" charset="0"/>
              </a:rPr>
              <a:t>he originator of the viable systems model approach to managing,</a:t>
            </a:r>
            <a:r>
              <a:rPr lang="en-GB" sz="1800" i="1" dirty="0">
                <a:latin typeface="Calibri" panose="020F0502020204030204" pitchFamily="34" charset="0"/>
              </a:rPr>
              <a:t> </a:t>
            </a:r>
            <a:r>
              <a:rPr lang="en-GB" sz="1800" b="0" dirty="0">
                <a:latin typeface="Calibri" panose="020F0502020204030204" pitchFamily="34" charset="0"/>
              </a:rPr>
              <a:t>Stafford Beer, describes a triple vector to characterize activity in operations (S1); the primary activities in any organisation. </a:t>
            </a:r>
          </a:p>
          <a:p>
            <a:endParaRPr lang="en-GB" sz="1100" b="0" dirty="0"/>
          </a:p>
          <a:p>
            <a:r>
              <a:rPr lang="en-GB" sz="1800" b="0" dirty="0">
                <a:latin typeface="Calibri" panose="020F0502020204030204" pitchFamily="34" charset="0"/>
              </a:rPr>
              <a:t>The vectors are: </a:t>
            </a:r>
          </a:p>
          <a:p>
            <a:pPr marL="444500" indent="-171450">
              <a:buFont typeface="Arial" panose="020B0604020202020204" pitchFamily="34" charset="0"/>
              <a:buChar char="•"/>
            </a:pPr>
            <a:r>
              <a:rPr lang="en-GB" sz="1800" dirty="0">
                <a:latin typeface="Calibri" panose="020F0502020204030204" pitchFamily="34" charset="0"/>
              </a:rPr>
              <a:t>Actuality</a:t>
            </a:r>
            <a:r>
              <a:rPr lang="en-GB" sz="1800" b="0" dirty="0">
                <a:latin typeface="Calibri" panose="020F0502020204030204" pitchFamily="34" charset="0"/>
              </a:rPr>
              <a:t>: </a:t>
            </a:r>
            <a:r>
              <a:rPr lang="en-GB" sz="1600" b="0" dirty="0">
                <a:latin typeface="Calibri" panose="020F0502020204030204" pitchFamily="34" charset="0"/>
              </a:rPr>
              <a:t>"What we are managing to do now, with existing resources, under existing constraints.“</a:t>
            </a:r>
            <a:endParaRPr lang="en-GB" sz="1800" b="0" dirty="0">
              <a:latin typeface="Calibri" panose="020F0502020204030204" pitchFamily="34" charset="0"/>
            </a:endParaRPr>
          </a:p>
          <a:p>
            <a:pPr marL="444500" indent="-171450">
              <a:buFont typeface="Arial" panose="020B0604020202020204" pitchFamily="34" charset="0"/>
              <a:buChar char="•"/>
            </a:pPr>
            <a:r>
              <a:rPr lang="en-GB" sz="1800" dirty="0">
                <a:latin typeface="Calibri" panose="020F0502020204030204" pitchFamily="34" charset="0"/>
              </a:rPr>
              <a:t>Capability</a:t>
            </a:r>
            <a:r>
              <a:rPr lang="en-GB" sz="1800" b="0" dirty="0">
                <a:latin typeface="Calibri" panose="020F0502020204030204" pitchFamily="34" charset="0"/>
              </a:rPr>
              <a:t>: </a:t>
            </a:r>
            <a:r>
              <a:rPr lang="en-GB" sz="1600" b="0" dirty="0">
                <a:latin typeface="Calibri" panose="020F0502020204030204" pitchFamily="34" charset="0"/>
              </a:rPr>
              <a:t>"This is what we could be doing (still right now) with existing resources, under existing constraints, if we really worked at it.“</a:t>
            </a:r>
            <a:endParaRPr lang="en-GB" sz="1800" b="0" dirty="0">
              <a:latin typeface="Calibri" panose="020F0502020204030204" pitchFamily="34" charset="0"/>
            </a:endParaRPr>
          </a:p>
          <a:p>
            <a:pPr marL="444500" indent="-171450">
              <a:buFont typeface="Arial" panose="020B0604020202020204" pitchFamily="34" charset="0"/>
              <a:buChar char="•"/>
            </a:pPr>
            <a:r>
              <a:rPr lang="en-GB" sz="1800" dirty="0">
                <a:latin typeface="Calibri" panose="020F0502020204030204" pitchFamily="34" charset="0"/>
              </a:rPr>
              <a:t>Potentiality</a:t>
            </a:r>
            <a:r>
              <a:rPr lang="en-GB" sz="1800" b="0" dirty="0">
                <a:latin typeface="Calibri" panose="020F0502020204030204" pitchFamily="34" charset="0"/>
              </a:rPr>
              <a:t>: </a:t>
            </a:r>
            <a:r>
              <a:rPr lang="en-GB" sz="1600" b="0" dirty="0">
                <a:latin typeface="Calibri" panose="020F0502020204030204" pitchFamily="34" charset="0"/>
              </a:rPr>
              <a:t>"This is what we ought to be doing by developing our resources and removing constraints, although still operating within the bounds of what is already known to be feasible."</a:t>
            </a:r>
            <a:endParaRPr lang="en-GB" sz="1800" b="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B868178-02AE-42FC-958D-6B8F13B60175}" type="slidenum">
              <a:rPr lang="en-GB" smtClean="0"/>
              <a:t>12</a:t>
            </a:fld>
            <a:endParaRPr lang="en-GB" dirty="0"/>
          </a:p>
        </p:txBody>
      </p:sp>
      <p:sp>
        <p:nvSpPr>
          <p:cNvPr id="5" name="Rectangle 4"/>
          <p:cNvSpPr/>
          <p:nvPr/>
        </p:nvSpPr>
        <p:spPr>
          <a:xfrm>
            <a:off x="376529" y="6441824"/>
            <a:ext cx="3276460" cy="261610"/>
          </a:xfrm>
          <a:prstGeom prst="rect">
            <a:avLst/>
          </a:prstGeom>
        </p:spPr>
        <p:txBody>
          <a:bodyPr wrap="square">
            <a:spAutoFit/>
          </a:bodyPr>
          <a:lstStyle/>
          <a:p>
            <a:r>
              <a:rPr lang="en-GB" sz="1100" dirty="0">
                <a:hlinkClick r:id="rId2"/>
              </a:rPr>
              <a:t>https://en.wikipedia.org/wiki/Viable_system_model</a:t>
            </a:r>
            <a:r>
              <a:rPr lang="en-GB" sz="1100" dirty="0"/>
              <a:t> </a:t>
            </a:r>
          </a:p>
        </p:txBody>
      </p:sp>
      <p:pic>
        <p:nvPicPr>
          <p:cNvPr id="24" name="Picture 23"/>
          <p:cNvPicPr>
            <a:picLocks noChangeAspect="1"/>
          </p:cNvPicPr>
          <p:nvPr/>
        </p:nvPicPr>
        <p:blipFill rotWithShape="1">
          <a:blip r:embed="rId3"/>
          <a:srcRect l="14587" t="10786" r="53486" b="62708"/>
          <a:stretch/>
        </p:blipFill>
        <p:spPr>
          <a:xfrm>
            <a:off x="3911600" y="4185124"/>
            <a:ext cx="4970451" cy="2256700"/>
          </a:xfrm>
          <a:prstGeom prst="rect">
            <a:avLst/>
          </a:prstGeom>
        </p:spPr>
      </p:pic>
      <p:sp>
        <p:nvSpPr>
          <p:cNvPr id="25" name="Content Placeholder 2"/>
          <p:cNvSpPr txBox="1">
            <a:spLocks/>
          </p:cNvSpPr>
          <p:nvPr/>
        </p:nvSpPr>
        <p:spPr>
          <a:xfrm>
            <a:off x="376528" y="4305087"/>
            <a:ext cx="3276461" cy="1778213"/>
          </a:xfrm>
          <a:prstGeom prst="rect">
            <a:avLst/>
          </a:prstGeom>
        </p:spPr>
        <p:txBody>
          <a:bodyPr vert="horz" lIns="0" tIns="0" rIns="0" bIns="0" rtlCol="0" anchor="t" anchorCtr="0">
            <a:noAutofit/>
          </a:bodyPr>
          <a:lstStyle>
            <a:lvl1pPr marL="0" indent="0" algn="l" defTabSz="681349" rtl="0" eaLnBrk="1" latinLnBrk="0" hangingPunct="1">
              <a:lnSpc>
                <a:spcPct val="110000"/>
              </a:lnSpc>
              <a:spcBef>
                <a:spcPts val="0"/>
              </a:spcBef>
              <a:spcAft>
                <a:spcPts val="0"/>
              </a:spcAft>
              <a:buFontTx/>
              <a:buNone/>
              <a:defRPr sz="1345" b="1" i="0" kern="1200" baseline="0">
                <a:solidFill>
                  <a:schemeClr val="tx1"/>
                </a:solidFill>
                <a:latin typeface="+mj-lt"/>
                <a:ea typeface="+mn-ea"/>
                <a:cs typeface="+mn-cs"/>
              </a:defRPr>
            </a:lvl1pPr>
            <a:lvl2pPr marL="0" indent="0" algn="l" defTabSz="681349" rtl="0" eaLnBrk="1" latinLnBrk="0" hangingPunct="1">
              <a:lnSpc>
                <a:spcPct val="110000"/>
              </a:lnSpc>
              <a:spcBef>
                <a:spcPts val="0"/>
              </a:spcBef>
              <a:spcAft>
                <a:spcPts val="1457"/>
              </a:spcAft>
              <a:buFont typeface="Arial" panose="020B0604020202020204" pitchFamily="34" charset="0"/>
              <a:buNone/>
              <a:defRPr sz="1345" kern="1200" baseline="0">
                <a:solidFill>
                  <a:schemeClr val="tx1"/>
                </a:solidFill>
                <a:latin typeface="+mn-lt"/>
                <a:ea typeface="+mn-ea"/>
                <a:cs typeface="+mn-cs"/>
              </a:defRPr>
            </a:lvl2pPr>
            <a:lvl3pPr marL="134460" indent="-134460" algn="l" defTabSz="681349" rtl="0" eaLnBrk="1" latinLnBrk="0" hangingPunct="1">
              <a:lnSpc>
                <a:spcPct val="110000"/>
              </a:lnSpc>
              <a:spcBef>
                <a:spcPts val="0"/>
              </a:spcBef>
              <a:spcAft>
                <a:spcPts val="0"/>
              </a:spcAft>
              <a:buFont typeface="BT Font Light" panose="020B0403030204020203" pitchFamily="34" charset="0"/>
              <a:buChar char="–"/>
              <a:defRPr sz="1345" kern="1200" baseline="0">
                <a:solidFill>
                  <a:schemeClr val="tx1"/>
                </a:solidFill>
                <a:latin typeface="+mn-lt"/>
                <a:ea typeface="+mn-ea"/>
                <a:cs typeface="+mn-cs"/>
              </a:defRPr>
            </a:lvl3pPr>
            <a:lvl4pPr marL="268920" indent="-134460" algn="l" defTabSz="681349" rtl="0" eaLnBrk="1" latinLnBrk="0" hangingPunct="1">
              <a:lnSpc>
                <a:spcPct val="110000"/>
              </a:lnSpc>
              <a:spcBef>
                <a:spcPts val="0"/>
              </a:spcBef>
              <a:spcAft>
                <a:spcPts val="0"/>
              </a:spcAft>
              <a:buFont typeface="BT Font Light" panose="020B0403030204020203" pitchFamily="34" charset="0"/>
              <a:buChar char="&gt;"/>
              <a:defRPr sz="1345" kern="1200" baseline="0">
                <a:solidFill>
                  <a:schemeClr val="tx1"/>
                </a:solidFill>
                <a:latin typeface="+mn-lt"/>
                <a:ea typeface="+mn-ea"/>
                <a:cs typeface="+mn-cs"/>
              </a:defRPr>
            </a:lvl4pPr>
            <a:lvl5pPr marL="403380" indent="-134460" algn="l" defTabSz="681349" rtl="0" eaLnBrk="1" latinLnBrk="0" hangingPunct="1">
              <a:lnSpc>
                <a:spcPct val="110000"/>
              </a:lnSpc>
              <a:spcBef>
                <a:spcPts val="0"/>
              </a:spcBef>
              <a:spcAft>
                <a:spcPts val="0"/>
              </a:spcAft>
              <a:buFont typeface="BT Font Light" panose="020B0403030204020203" pitchFamily="34" charset="0"/>
              <a:buChar char="–"/>
              <a:defRPr sz="1345" kern="1200" baseline="0">
                <a:solidFill>
                  <a:schemeClr val="tx1"/>
                </a:solidFill>
                <a:latin typeface="+mn-lt"/>
                <a:ea typeface="+mn-ea"/>
                <a:cs typeface="+mn-cs"/>
              </a:defRPr>
            </a:lvl5pPr>
            <a:lvl6pPr marL="1873711"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6pPr>
            <a:lvl7pPr marL="2214385"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7pPr>
            <a:lvl8pPr marL="2555060"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8pPr>
            <a:lvl9pPr marL="2895734"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9pPr>
          </a:lstStyle>
          <a:p>
            <a:r>
              <a:rPr lang="en-GB" sz="1800" b="0" dirty="0">
                <a:latin typeface="Calibri" panose="020F0502020204030204" pitchFamily="34" charset="0"/>
              </a:rPr>
              <a:t>The role of people in developing an ‘operational system’ is to realise </a:t>
            </a:r>
            <a:r>
              <a:rPr lang="en-GB" sz="1800" dirty="0">
                <a:latin typeface="Calibri" panose="020F0502020204030204" pitchFamily="34" charset="0"/>
              </a:rPr>
              <a:t>potential</a:t>
            </a:r>
            <a:r>
              <a:rPr lang="en-GB" sz="1800" b="0" dirty="0">
                <a:latin typeface="Calibri" panose="020F0502020204030204" pitchFamily="34" charset="0"/>
              </a:rPr>
              <a:t>. </a:t>
            </a:r>
          </a:p>
          <a:p>
            <a:r>
              <a:rPr lang="en-GB" sz="1800" b="0" dirty="0">
                <a:latin typeface="Calibri" panose="020F0502020204030204" pitchFamily="34" charset="0"/>
              </a:rPr>
              <a:t>We can help with this through:</a:t>
            </a:r>
          </a:p>
          <a:p>
            <a:pPr marL="285750" indent="-285750">
              <a:buFont typeface="Arial" panose="020B0604020202020204" pitchFamily="34" charset="0"/>
              <a:buChar char="•"/>
            </a:pPr>
            <a:r>
              <a:rPr lang="en-GB" sz="1600" b="0" dirty="0">
                <a:latin typeface="Calibri" panose="020F0502020204030204" pitchFamily="34" charset="0"/>
              </a:rPr>
              <a:t>Continual Improvement</a:t>
            </a:r>
          </a:p>
          <a:p>
            <a:pPr marL="285750" indent="-285750">
              <a:buFont typeface="Arial" panose="020B0604020202020204" pitchFamily="34" charset="0"/>
              <a:buChar char="•"/>
            </a:pPr>
            <a:r>
              <a:rPr lang="en-GB" sz="1600" b="0" dirty="0">
                <a:latin typeface="Calibri" panose="020F0502020204030204" pitchFamily="34" charset="0"/>
              </a:rPr>
              <a:t>Re-Engineering &amp; Transformation</a:t>
            </a:r>
          </a:p>
        </p:txBody>
      </p:sp>
    </p:spTree>
    <p:extLst>
      <p:ext uri="{BB962C8B-B14F-4D97-AF65-F5344CB8AC3E}">
        <p14:creationId xmlns:p14="http://schemas.microsoft.com/office/powerpoint/2010/main" val="172289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Triple-Vector Measurement</a:t>
            </a:r>
          </a:p>
        </p:txBody>
      </p:sp>
      <p:sp>
        <p:nvSpPr>
          <p:cNvPr id="4" name="Slide Number Placeholder 3"/>
          <p:cNvSpPr>
            <a:spLocks noGrp="1"/>
          </p:cNvSpPr>
          <p:nvPr>
            <p:ph type="sldNum" sz="quarter" idx="12"/>
          </p:nvPr>
        </p:nvSpPr>
        <p:spPr/>
        <p:txBody>
          <a:bodyPr/>
          <a:lstStyle/>
          <a:p>
            <a:fld id="{0B868178-02AE-42FC-958D-6B8F13B60175}" type="slidenum">
              <a:rPr lang="en-GB" smtClean="0"/>
              <a:t>13</a:t>
            </a:fld>
            <a:endParaRPr lang="en-GB" dirty="0"/>
          </a:p>
        </p:txBody>
      </p:sp>
      <p:sp>
        <p:nvSpPr>
          <p:cNvPr id="25" name="Content Placeholder 2"/>
          <p:cNvSpPr txBox="1">
            <a:spLocks/>
          </p:cNvSpPr>
          <p:nvPr/>
        </p:nvSpPr>
        <p:spPr>
          <a:xfrm>
            <a:off x="376529" y="1467889"/>
            <a:ext cx="3484271" cy="2434419"/>
          </a:xfrm>
          <a:prstGeom prst="rect">
            <a:avLst/>
          </a:prstGeom>
        </p:spPr>
        <p:txBody>
          <a:bodyPr vert="horz" lIns="0" tIns="0" rIns="0" bIns="0" rtlCol="0" anchor="t" anchorCtr="0">
            <a:noAutofit/>
          </a:bodyPr>
          <a:lstStyle>
            <a:lvl1pPr marL="0" indent="0" algn="l" defTabSz="681349" rtl="0" eaLnBrk="1" latinLnBrk="0" hangingPunct="1">
              <a:lnSpc>
                <a:spcPct val="110000"/>
              </a:lnSpc>
              <a:spcBef>
                <a:spcPts val="0"/>
              </a:spcBef>
              <a:spcAft>
                <a:spcPts val="0"/>
              </a:spcAft>
              <a:buFontTx/>
              <a:buNone/>
              <a:defRPr sz="1345" b="1" i="0" kern="1200" baseline="0">
                <a:solidFill>
                  <a:schemeClr val="tx1"/>
                </a:solidFill>
                <a:latin typeface="+mj-lt"/>
                <a:ea typeface="+mn-ea"/>
                <a:cs typeface="+mn-cs"/>
              </a:defRPr>
            </a:lvl1pPr>
            <a:lvl2pPr marL="0" indent="0" algn="l" defTabSz="681349" rtl="0" eaLnBrk="1" latinLnBrk="0" hangingPunct="1">
              <a:lnSpc>
                <a:spcPct val="110000"/>
              </a:lnSpc>
              <a:spcBef>
                <a:spcPts val="0"/>
              </a:spcBef>
              <a:spcAft>
                <a:spcPts val="1457"/>
              </a:spcAft>
              <a:buFont typeface="Arial" panose="020B0604020202020204" pitchFamily="34" charset="0"/>
              <a:buNone/>
              <a:defRPr sz="1345" kern="1200" baseline="0">
                <a:solidFill>
                  <a:schemeClr val="tx1"/>
                </a:solidFill>
                <a:latin typeface="+mn-lt"/>
                <a:ea typeface="+mn-ea"/>
                <a:cs typeface="+mn-cs"/>
              </a:defRPr>
            </a:lvl2pPr>
            <a:lvl3pPr marL="134460" indent="-134460" algn="l" defTabSz="681349" rtl="0" eaLnBrk="1" latinLnBrk="0" hangingPunct="1">
              <a:lnSpc>
                <a:spcPct val="110000"/>
              </a:lnSpc>
              <a:spcBef>
                <a:spcPts val="0"/>
              </a:spcBef>
              <a:spcAft>
                <a:spcPts val="0"/>
              </a:spcAft>
              <a:buFont typeface="BT Font Light" panose="020B0403030204020203" pitchFamily="34" charset="0"/>
              <a:buChar char="–"/>
              <a:defRPr sz="1345" kern="1200" baseline="0">
                <a:solidFill>
                  <a:schemeClr val="tx1"/>
                </a:solidFill>
                <a:latin typeface="+mn-lt"/>
                <a:ea typeface="+mn-ea"/>
                <a:cs typeface="+mn-cs"/>
              </a:defRPr>
            </a:lvl3pPr>
            <a:lvl4pPr marL="268920" indent="-134460" algn="l" defTabSz="681349" rtl="0" eaLnBrk="1" latinLnBrk="0" hangingPunct="1">
              <a:lnSpc>
                <a:spcPct val="110000"/>
              </a:lnSpc>
              <a:spcBef>
                <a:spcPts val="0"/>
              </a:spcBef>
              <a:spcAft>
                <a:spcPts val="0"/>
              </a:spcAft>
              <a:buFont typeface="BT Font Light" panose="020B0403030204020203" pitchFamily="34" charset="0"/>
              <a:buChar char="&gt;"/>
              <a:defRPr sz="1345" kern="1200" baseline="0">
                <a:solidFill>
                  <a:schemeClr val="tx1"/>
                </a:solidFill>
                <a:latin typeface="+mn-lt"/>
                <a:ea typeface="+mn-ea"/>
                <a:cs typeface="+mn-cs"/>
              </a:defRPr>
            </a:lvl4pPr>
            <a:lvl5pPr marL="403380" indent="-134460" algn="l" defTabSz="681349" rtl="0" eaLnBrk="1" latinLnBrk="0" hangingPunct="1">
              <a:lnSpc>
                <a:spcPct val="110000"/>
              </a:lnSpc>
              <a:spcBef>
                <a:spcPts val="0"/>
              </a:spcBef>
              <a:spcAft>
                <a:spcPts val="0"/>
              </a:spcAft>
              <a:buFont typeface="BT Font Light" panose="020B0403030204020203" pitchFamily="34" charset="0"/>
              <a:buChar char="–"/>
              <a:defRPr sz="1345" kern="1200" baseline="0">
                <a:solidFill>
                  <a:schemeClr val="tx1"/>
                </a:solidFill>
                <a:latin typeface="+mn-lt"/>
                <a:ea typeface="+mn-ea"/>
                <a:cs typeface="+mn-cs"/>
              </a:defRPr>
            </a:lvl5pPr>
            <a:lvl6pPr marL="1873711"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6pPr>
            <a:lvl7pPr marL="2214385"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7pPr>
            <a:lvl8pPr marL="2555060"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8pPr>
            <a:lvl9pPr marL="2895734"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9pPr>
          </a:lstStyle>
          <a:p>
            <a:r>
              <a:rPr lang="en-GB" sz="1800" b="0" dirty="0">
                <a:latin typeface="Calibri" panose="020F0502020204030204" pitchFamily="34" charset="0"/>
              </a:rPr>
              <a:t>We can derive three ratios:</a:t>
            </a:r>
          </a:p>
          <a:p>
            <a:pPr marL="171450" indent="-171450">
              <a:buFont typeface="Arial" panose="020B0604020202020204" pitchFamily="34" charset="0"/>
              <a:buChar char="•"/>
            </a:pPr>
            <a:r>
              <a:rPr lang="en-GB" sz="1600" dirty="0">
                <a:latin typeface="Calibri" panose="020F0502020204030204" pitchFamily="34" charset="0"/>
              </a:rPr>
              <a:t>Productivity</a:t>
            </a:r>
            <a:r>
              <a:rPr lang="en-GB" sz="1600" b="0" dirty="0">
                <a:latin typeface="Calibri" panose="020F0502020204030204" pitchFamily="34" charset="0"/>
              </a:rPr>
              <a:t>: actuality and capability;</a:t>
            </a:r>
          </a:p>
          <a:p>
            <a:pPr marL="171450" indent="-171450">
              <a:buFont typeface="Arial" panose="020B0604020202020204" pitchFamily="34" charset="0"/>
              <a:buChar char="•"/>
            </a:pPr>
            <a:r>
              <a:rPr lang="en-GB" sz="1600" dirty="0">
                <a:latin typeface="Calibri" panose="020F0502020204030204" pitchFamily="34" charset="0"/>
              </a:rPr>
              <a:t>Latency</a:t>
            </a:r>
            <a:r>
              <a:rPr lang="en-GB" sz="1600" b="0" dirty="0">
                <a:latin typeface="Calibri" panose="020F0502020204030204" pitchFamily="34" charset="0"/>
              </a:rPr>
              <a:t>: capability and potentiality;</a:t>
            </a:r>
          </a:p>
          <a:p>
            <a:pPr marL="171450" indent="-171450">
              <a:buFont typeface="Arial" panose="020B0604020202020204" pitchFamily="34" charset="0"/>
              <a:buChar char="•"/>
            </a:pPr>
            <a:r>
              <a:rPr lang="en-GB" sz="1600" dirty="0">
                <a:latin typeface="Calibri" panose="020F0502020204030204" pitchFamily="34" charset="0"/>
              </a:rPr>
              <a:t>Performance</a:t>
            </a:r>
            <a:r>
              <a:rPr lang="en-GB" sz="1600" b="0" dirty="0">
                <a:latin typeface="Calibri" panose="020F0502020204030204" pitchFamily="34" charset="0"/>
              </a:rPr>
              <a:t>: actuality and potentiality, and also latency and productivity.</a:t>
            </a:r>
          </a:p>
        </p:txBody>
      </p:sp>
      <p:sp>
        <p:nvSpPr>
          <p:cNvPr id="26" name="Content Placeholder 2"/>
          <p:cNvSpPr txBox="1">
            <a:spLocks/>
          </p:cNvSpPr>
          <p:nvPr/>
        </p:nvSpPr>
        <p:spPr>
          <a:xfrm>
            <a:off x="376528" y="4061391"/>
            <a:ext cx="8539055" cy="2162234"/>
          </a:xfrm>
          <a:prstGeom prst="rect">
            <a:avLst/>
          </a:prstGeom>
        </p:spPr>
        <p:txBody>
          <a:bodyPr vert="horz" lIns="0" tIns="0" rIns="0" bIns="0" rtlCol="0" anchor="t" anchorCtr="0">
            <a:noAutofit/>
          </a:bodyPr>
          <a:lstStyle>
            <a:lvl1pPr marL="0" indent="0" algn="l" defTabSz="681349" rtl="0" eaLnBrk="1" latinLnBrk="0" hangingPunct="1">
              <a:lnSpc>
                <a:spcPct val="110000"/>
              </a:lnSpc>
              <a:spcBef>
                <a:spcPts val="0"/>
              </a:spcBef>
              <a:spcAft>
                <a:spcPts val="0"/>
              </a:spcAft>
              <a:buFontTx/>
              <a:buNone/>
              <a:defRPr sz="1345" b="1" i="0" kern="1200" baseline="0">
                <a:solidFill>
                  <a:schemeClr val="tx1"/>
                </a:solidFill>
                <a:latin typeface="+mj-lt"/>
                <a:ea typeface="+mn-ea"/>
                <a:cs typeface="+mn-cs"/>
              </a:defRPr>
            </a:lvl1pPr>
            <a:lvl2pPr marL="0" indent="0" algn="l" defTabSz="681349" rtl="0" eaLnBrk="1" latinLnBrk="0" hangingPunct="1">
              <a:lnSpc>
                <a:spcPct val="110000"/>
              </a:lnSpc>
              <a:spcBef>
                <a:spcPts val="0"/>
              </a:spcBef>
              <a:spcAft>
                <a:spcPts val="1457"/>
              </a:spcAft>
              <a:buFont typeface="Arial" panose="020B0604020202020204" pitchFamily="34" charset="0"/>
              <a:buNone/>
              <a:defRPr sz="1345" kern="1200" baseline="0">
                <a:solidFill>
                  <a:schemeClr val="tx1"/>
                </a:solidFill>
                <a:latin typeface="+mn-lt"/>
                <a:ea typeface="+mn-ea"/>
                <a:cs typeface="+mn-cs"/>
              </a:defRPr>
            </a:lvl2pPr>
            <a:lvl3pPr marL="134460" indent="-134460" algn="l" defTabSz="681349" rtl="0" eaLnBrk="1" latinLnBrk="0" hangingPunct="1">
              <a:lnSpc>
                <a:spcPct val="110000"/>
              </a:lnSpc>
              <a:spcBef>
                <a:spcPts val="0"/>
              </a:spcBef>
              <a:spcAft>
                <a:spcPts val="0"/>
              </a:spcAft>
              <a:buFont typeface="BT Font Light" panose="020B0403030204020203" pitchFamily="34" charset="0"/>
              <a:buChar char="–"/>
              <a:defRPr sz="1345" kern="1200" baseline="0">
                <a:solidFill>
                  <a:schemeClr val="tx1"/>
                </a:solidFill>
                <a:latin typeface="+mn-lt"/>
                <a:ea typeface="+mn-ea"/>
                <a:cs typeface="+mn-cs"/>
              </a:defRPr>
            </a:lvl3pPr>
            <a:lvl4pPr marL="268920" indent="-134460" algn="l" defTabSz="681349" rtl="0" eaLnBrk="1" latinLnBrk="0" hangingPunct="1">
              <a:lnSpc>
                <a:spcPct val="110000"/>
              </a:lnSpc>
              <a:spcBef>
                <a:spcPts val="0"/>
              </a:spcBef>
              <a:spcAft>
                <a:spcPts val="0"/>
              </a:spcAft>
              <a:buFont typeface="BT Font Light" panose="020B0403030204020203" pitchFamily="34" charset="0"/>
              <a:buChar char="&gt;"/>
              <a:defRPr sz="1345" kern="1200" baseline="0">
                <a:solidFill>
                  <a:schemeClr val="tx1"/>
                </a:solidFill>
                <a:latin typeface="+mn-lt"/>
                <a:ea typeface="+mn-ea"/>
                <a:cs typeface="+mn-cs"/>
              </a:defRPr>
            </a:lvl4pPr>
            <a:lvl5pPr marL="403380" indent="-134460" algn="l" defTabSz="681349" rtl="0" eaLnBrk="1" latinLnBrk="0" hangingPunct="1">
              <a:lnSpc>
                <a:spcPct val="110000"/>
              </a:lnSpc>
              <a:spcBef>
                <a:spcPts val="0"/>
              </a:spcBef>
              <a:spcAft>
                <a:spcPts val="0"/>
              </a:spcAft>
              <a:buFont typeface="BT Font Light" panose="020B0403030204020203" pitchFamily="34" charset="0"/>
              <a:buChar char="–"/>
              <a:defRPr sz="1345" kern="1200" baseline="0">
                <a:solidFill>
                  <a:schemeClr val="tx1"/>
                </a:solidFill>
                <a:latin typeface="+mn-lt"/>
                <a:ea typeface="+mn-ea"/>
                <a:cs typeface="+mn-cs"/>
              </a:defRPr>
            </a:lvl5pPr>
            <a:lvl6pPr marL="1873711"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6pPr>
            <a:lvl7pPr marL="2214385"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7pPr>
            <a:lvl8pPr marL="2555060"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8pPr>
            <a:lvl9pPr marL="2895734" indent="-170338" algn="l" defTabSz="681349" rtl="0" eaLnBrk="1" latinLnBrk="0" hangingPunct="1">
              <a:spcBef>
                <a:spcPct val="20000"/>
              </a:spcBef>
              <a:buFont typeface="Arial" panose="020B0604020202020204" pitchFamily="34" charset="0"/>
              <a:buChar char="•"/>
              <a:defRPr sz="1490" kern="1200">
                <a:solidFill>
                  <a:schemeClr val="tx1"/>
                </a:solidFill>
                <a:latin typeface="+mn-lt"/>
                <a:ea typeface="+mn-ea"/>
                <a:cs typeface="+mn-cs"/>
              </a:defRPr>
            </a:lvl9pPr>
          </a:lstStyle>
          <a:p>
            <a:r>
              <a:rPr lang="en-GB" sz="1800" b="0" dirty="0">
                <a:latin typeface="Calibri" panose="020F0502020204030204" pitchFamily="34" charset="0"/>
              </a:rPr>
              <a:t>When actuality deviates from capability, e.g. a special cause, when a machine or someone did something well or badly, an alert is sent to management. This should drive timely action; correction of an error, or corrective improvement, or adoption of a good technique. </a:t>
            </a:r>
          </a:p>
          <a:p>
            <a:endParaRPr lang="en-GB" sz="1100" b="0" dirty="0">
              <a:latin typeface="Calibri" panose="020F0502020204030204" pitchFamily="34" charset="0"/>
            </a:endParaRPr>
          </a:p>
          <a:p>
            <a:r>
              <a:rPr lang="en-GB" sz="1800" b="0" dirty="0">
                <a:latin typeface="Calibri" panose="020F0502020204030204" pitchFamily="34" charset="0"/>
              </a:rPr>
              <a:t>Routine response functions must be ordered to reflect best known heuristic practice and monitored for improvement by the organisation. </a:t>
            </a:r>
          </a:p>
          <a:p>
            <a:endParaRPr lang="en-GB" sz="1800" b="0" dirty="0">
              <a:latin typeface="Calibri" panose="020F0502020204030204" pitchFamily="34" charset="0"/>
            </a:endParaRPr>
          </a:p>
        </p:txBody>
      </p:sp>
      <p:sp>
        <p:nvSpPr>
          <p:cNvPr id="12" name="Rectangle 11">
            <a:extLst>
              <a:ext uri="{FF2B5EF4-FFF2-40B4-BE49-F238E27FC236}">
                <a16:creationId xmlns:a16="http://schemas.microsoft.com/office/drawing/2014/main" id="{935EF819-EE39-414E-84DD-D50FA6D42F2C}"/>
              </a:ext>
            </a:extLst>
          </p:cNvPr>
          <p:cNvSpPr/>
          <p:nvPr/>
        </p:nvSpPr>
        <p:spPr>
          <a:xfrm>
            <a:off x="414629" y="6438503"/>
            <a:ext cx="3276460" cy="261610"/>
          </a:xfrm>
          <a:prstGeom prst="rect">
            <a:avLst/>
          </a:prstGeom>
        </p:spPr>
        <p:txBody>
          <a:bodyPr wrap="square">
            <a:spAutoFit/>
          </a:bodyPr>
          <a:lstStyle/>
          <a:p>
            <a:r>
              <a:rPr lang="en-GB" sz="1100" dirty="0">
                <a:hlinkClick r:id="rId2"/>
              </a:rPr>
              <a:t>https://en.wikipedia.org/wiki/Viable_system_model</a:t>
            </a:r>
            <a:r>
              <a:rPr lang="en-GB" sz="1100" dirty="0"/>
              <a:t> </a:t>
            </a:r>
          </a:p>
        </p:txBody>
      </p:sp>
      <p:pic>
        <p:nvPicPr>
          <p:cNvPr id="13" name="Picture 12">
            <a:extLst>
              <a:ext uri="{FF2B5EF4-FFF2-40B4-BE49-F238E27FC236}">
                <a16:creationId xmlns:a16="http://schemas.microsoft.com/office/drawing/2014/main" id="{8AA2A9A2-C915-8747-8448-C2A6A0855C5B}"/>
              </a:ext>
            </a:extLst>
          </p:cNvPr>
          <p:cNvPicPr>
            <a:picLocks noChangeAspect="1"/>
          </p:cNvPicPr>
          <p:nvPr/>
        </p:nvPicPr>
        <p:blipFill rotWithShape="1">
          <a:blip r:embed="rId3"/>
          <a:srcRect l="14587" t="10786" r="53486" b="62708"/>
          <a:stretch/>
        </p:blipFill>
        <p:spPr>
          <a:xfrm>
            <a:off x="3924849" y="1467890"/>
            <a:ext cx="4990735" cy="2265910"/>
          </a:xfrm>
          <a:prstGeom prst="rect">
            <a:avLst/>
          </a:prstGeom>
        </p:spPr>
      </p:pic>
    </p:spTree>
    <p:extLst>
      <p:ext uri="{BB962C8B-B14F-4D97-AF65-F5344CB8AC3E}">
        <p14:creationId xmlns:p14="http://schemas.microsoft.com/office/powerpoint/2010/main" val="6955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4606" r="1934"/>
          <a:stretch/>
        </p:blipFill>
        <p:spPr>
          <a:xfrm>
            <a:off x="2463016" y="2909741"/>
            <a:ext cx="4259769" cy="3517302"/>
          </a:xfrm>
          <a:prstGeom prst="rect">
            <a:avLst/>
          </a:prstGeom>
        </p:spPr>
      </p:pic>
      <p:sp>
        <p:nvSpPr>
          <p:cNvPr id="11" name="Rounded Rectangular Callout 10"/>
          <p:cNvSpPr/>
          <p:nvPr/>
        </p:nvSpPr>
        <p:spPr>
          <a:xfrm>
            <a:off x="5140142" y="2121061"/>
            <a:ext cx="2407501" cy="441041"/>
          </a:xfrm>
          <a:prstGeom prst="wedgeRoundRectCallout">
            <a:avLst>
              <a:gd name="adj1" fmla="val -45058"/>
              <a:gd name="adj2" fmla="val 281986"/>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lumMod val="75000"/>
                  </a:schemeClr>
                </a:solidFill>
                <a:latin typeface="Calibri" panose="020F0502020204030204" pitchFamily="34" charset="0"/>
              </a:rPr>
              <a:t>Measures in our organisational or institutional systems are sensors</a:t>
            </a:r>
          </a:p>
        </p:txBody>
      </p:sp>
      <p:sp>
        <p:nvSpPr>
          <p:cNvPr id="12" name="Rounded Rectangular Callout 11"/>
          <p:cNvSpPr/>
          <p:nvPr/>
        </p:nvSpPr>
        <p:spPr>
          <a:xfrm>
            <a:off x="5944299" y="2630027"/>
            <a:ext cx="3048000" cy="422779"/>
          </a:xfrm>
          <a:prstGeom prst="wedgeRoundRectCallout">
            <a:avLst>
              <a:gd name="adj1" fmla="val -57954"/>
              <a:gd name="adj2" fmla="val 182534"/>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rPr>
              <a:t>Be cautious; applying a target to a measure inhibits its sensing capability.</a:t>
            </a:r>
          </a:p>
        </p:txBody>
      </p:sp>
      <p:sp>
        <p:nvSpPr>
          <p:cNvPr id="18" name="Rounded Rectangular Callout 17">
            <a:extLst>
              <a:ext uri="{FF2B5EF4-FFF2-40B4-BE49-F238E27FC236}">
                <a16:creationId xmlns:a16="http://schemas.microsoft.com/office/drawing/2014/main" id="{6562E08B-34A0-1044-810C-AC8F0AF2733D}"/>
              </a:ext>
            </a:extLst>
          </p:cNvPr>
          <p:cNvSpPr/>
          <p:nvPr/>
        </p:nvSpPr>
        <p:spPr>
          <a:xfrm>
            <a:off x="6334879" y="3112292"/>
            <a:ext cx="2657420" cy="422779"/>
          </a:xfrm>
          <a:prstGeom prst="wedgeRoundRectCallout">
            <a:avLst>
              <a:gd name="adj1" fmla="val -67674"/>
              <a:gd name="adj2" fmla="val 89412"/>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rPr>
              <a:t>Be diligent; design - what are you measuring and why?</a:t>
            </a:r>
          </a:p>
        </p:txBody>
      </p:sp>
      <p:sp>
        <p:nvSpPr>
          <p:cNvPr id="2" name="Title 1"/>
          <p:cNvSpPr>
            <a:spLocks noGrp="1"/>
          </p:cNvSpPr>
          <p:nvPr>
            <p:ph type="title"/>
          </p:nvPr>
        </p:nvSpPr>
        <p:spPr/>
        <p:txBody>
          <a:bodyPr/>
          <a:lstStyle/>
          <a:p>
            <a:r>
              <a:rPr lang="en-GB" sz="2400" dirty="0"/>
              <a:t>Doing Measurement Well</a:t>
            </a:r>
          </a:p>
        </p:txBody>
      </p:sp>
      <p:sp>
        <p:nvSpPr>
          <p:cNvPr id="3" name="Content Placeholder 2"/>
          <p:cNvSpPr>
            <a:spLocks noGrp="1"/>
          </p:cNvSpPr>
          <p:nvPr>
            <p:ph idx="1"/>
          </p:nvPr>
        </p:nvSpPr>
        <p:spPr>
          <a:xfrm>
            <a:off x="392650" y="1083013"/>
            <a:ext cx="8457435" cy="1034588"/>
          </a:xfrm>
        </p:spPr>
        <p:txBody>
          <a:bodyPr/>
          <a:lstStyle/>
          <a:p>
            <a:r>
              <a:rPr lang="en-GB" sz="1800" b="0" dirty="0">
                <a:latin typeface="Calibri" panose="020F0502020204030204" pitchFamily="34" charset="0"/>
              </a:rPr>
              <a:t>Measurement in any organisational or institutional environment has implications; some benefits, some consequences, and it’s worth continually evaluating your measurement ‘system’, like anything else you might want to </a:t>
            </a:r>
            <a:r>
              <a:rPr lang="en-GB" sz="1800" b="0" u="sng" dirty="0">
                <a:latin typeface="Calibri" panose="020F0502020204030204" pitchFamily="34" charset="0"/>
              </a:rPr>
              <a:t>improve</a:t>
            </a:r>
            <a:r>
              <a:rPr lang="en-GB" sz="1800" b="0" dirty="0">
                <a:latin typeface="Calibri" panose="020F0502020204030204" pitchFamily="34" charset="0"/>
              </a:rPr>
              <a:t>.  </a:t>
            </a:r>
          </a:p>
        </p:txBody>
      </p:sp>
      <p:sp>
        <p:nvSpPr>
          <p:cNvPr id="4" name="Slide Number Placeholder 3"/>
          <p:cNvSpPr>
            <a:spLocks noGrp="1"/>
          </p:cNvSpPr>
          <p:nvPr>
            <p:ph type="sldNum" sz="quarter" idx="12"/>
          </p:nvPr>
        </p:nvSpPr>
        <p:spPr>
          <a:xfrm>
            <a:off x="300329" y="6368320"/>
            <a:ext cx="268949" cy="288000"/>
          </a:xfrm>
        </p:spPr>
        <p:txBody>
          <a:bodyPr/>
          <a:lstStyle/>
          <a:p>
            <a:fld id="{0B868178-02AE-42FC-958D-6B8F13B60175}" type="slidenum">
              <a:rPr lang="en-GB" smtClean="0"/>
              <a:t>14</a:t>
            </a:fld>
            <a:endParaRPr lang="en-GB" dirty="0"/>
          </a:p>
        </p:txBody>
      </p:sp>
      <p:sp>
        <p:nvSpPr>
          <p:cNvPr id="9" name="Rounded Rectangular Callout 8"/>
          <p:cNvSpPr/>
          <p:nvPr/>
        </p:nvSpPr>
        <p:spPr>
          <a:xfrm>
            <a:off x="2463016" y="2117602"/>
            <a:ext cx="2451884" cy="558800"/>
          </a:xfrm>
          <a:prstGeom prst="wedgeRoundRectCallout">
            <a:avLst>
              <a:gd name="adj1" fmla="val -10809"/>
              <a:gd name="adj2" fmla="val 10224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lumMod val="75000"/>
                  </a:schemeClr>
                </a:solidFill>
                <a:latin typeface="Calibri" panose="020F0502020204030204" pitchFamily="34" charset="0"/>
              </a:rPr>
              <a:t>In social, organisational or natural systems, all variation or variety is potentially a deviation</a:t>
            </a:r>
          </a:p>
        </p:txBody>
      </p:sp>
      <p:sp>
        <p:nvSpPr>
          <p:cNvPr id="13" name="Rounded Rectangular Callout 12"/>
          <p:cNvSpPr/>
          <p:nvPr/>
        </p:nvSpPr>
        <p:spPr>
          <a:xfrm>
            <a:off x="6509158" y="3691157"/>
            <a:ext cx="2483141" cy="1048624"/>
          </a:xfrm>
          <a:prstGeom prst="wedgeRoundRectCallout">
            <a:avLst>
              <a:gd name="adj1" fmla="val -64770"/>
              <a:gd name="adj2" fmla="val 47253"/>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lumMod val="75000"/>
                  </a:schemeClr>
                </a:solidFill>
                <a:latin typeface="Calibri" panose="020F0502020204030204" pitchFamily="34" charset="0"/>
              </a:rPr>
              <a:t>Where are our control centres and how do they make sense of sensor/measure data?</a:t>
            </a:r>
          </a:p>
          <a:p>
            <a:pPr marL="171450" indent="-171450">
              <a:buFontTx/>
              <a:buChar char="-"/>
            </a:pPr>
            <a:r>
              <a:rPr lang="en-GB" sz="1200" dirty="0">
                <a:solidFill>
                  <a:schemeClr val="bg1">
                    <a:lumMod val="75000"/>
                  </a:schemeClr>
                </a:solidFill>
                <a:latin typeface="Calibri" panose="020F0502020204030204" pitchFamily="34" charset="0"/>
              </a:rPr>
              <a:t>what’s their model of reality?</a:t>
            </a:r>
          </a:p>
          <a:p>
            <a:pPr marL="171450" indent="-171450">
              <a:buFontTx/>
              <a:buChar char="-"/>
            </a:pPr>
            <a:r>
              <a:rPr lang="en-GB" sz="1200" dirty="0">
                <a:solidFill>
                  <a:schemeClr val="bg1">
                    <a:lumMod val="75000"/>
                  </a:schemeClr>
                </a:solidFill>
                <a:latin typeface="Calibri" panose="020F0502020204030204" pitchFamily="34" charset="0"/>
              </a:rPr>
              <a:t>What is the sensor telling them?</a:t>
            </a:r>
          </a:p>
        </p:txBody>
      </p:sp>
      <p:sp>
        <p:nvSpPr>
          <p:cNvPr id="14" name="Rounded Rectangular Callout 13"/>
          <p:cNvSpPr/>
          <p:nvPr/>
        </p:nvSpPr>
        <p:spPr>
          <a:xfrm>
            <a:off x="5461000" y="5922627"/>
            <a:ext cx="2616201" cy="852055"/>
          </a:xfrm>
          <a:prstGeom prst="wedgeRoundRectCallout">
            <a:avLst>
              <a:gd name="adj1" fmla="val -86001"/>
              <a:gd name="adj2" fmla="val 2388"/>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lumMod val="75000"/>
                  </a:schemeClr>
                </a:solidFill>
                <a:latin typeface="Calibri" panose="020F0502020204030204" pitchFamily="34" charset="0"/>
              </a:rPr>
              <a:t>What constitutes an effector (signal)?</a:t>
            </a:r>
          </a:p>
          <a:p>
            <a:pPr marL="171450" indent="-171450">
              <a:buFontTx/>
              <a:buChar char="-"/>
            </a:pPr>
            <a:r>
              <a:rPr lang="en-GB" sz="1200" dirty="0">
                <a:solidFill>
                  <a:schemeClr val="bg1">
                    <a:lumMod val="75000"/>
                  </a:schemeClr>
                </a:solidFill>
                <a:latin typeface="Calibri" panose="020F0502020204030204" pitchFamily="34" charset="0"/>
              </a:rPr>
              <a:t>an instruction to ‘ignore/action’? </a:t>
            </a:r>
          </a:p>
          <a:p>
            <a:pPr marL="171450" indent="-171450">
              <a:buFontTx/>
              <a:buChar char="-"/>
            </a:pPr>
            <a:r>
              <a:rPr lang="en-GB" sz="1200" dirty="0">
                <a:solidFill>
                  <a:schemeClr val="bg1">
                    <a:lumMod val="75000"/>
                  </a:schemeClr>
                </a:solidFill>
                <a:latin typeface="Calibri" panose="020F0502020204030204" pitchFamily="34" charset="0"/>
              </a:rPr>
              <a:t>over-reaction to normal variation</a:t>
            </a:r>
          </a:p>
          <a:p>
            <a:pPr marL="171450" indent="-171450">
              <a:buFontTx/>
              <a:buChar char="-"/>
            </a:pPr>
            <a:r>
              <a:rPr lang="en-GB" sz="1200" dirty="0">
                <a:solidFill>
                  <a:schemeClr val="bg1">
                    <a:lumMod val="75000"/>
                  </a:schemeClr>
                </a:solidFill>
                <a:latin typeface="Calibri" panose="020F0502020204030204" pitchFamily="34" charset="0"/>
              </a:rPr>
              <a:t>an instruction to tamper</a:t>
            </a:r>
          </a:p>
        </p:txBody>
      </p:sp>
      <p:sp>
        <p:nvSpPr>
          <p:cNvPr id="15" name="Rounded Rectangular Callout 14"/>
          <p:cNvSpPr/>
          <p:nvPr/>
        </p:nvSpPr>
        <p:spPr>
          <a:xfrm>
            <a:off x="193502" y="5342445"/>
            <a:ext cx="2571507" cy="852055"/>
          </a:xfrm>
          <a:prstGeom prst="wedgeRoundRectCallout">
            <a:avLst>
              <a:gd name="adj1" fmla="val 48137"/>
              <a:gd name="adj2" fmla="val -87207"/>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lumMod val="75000"/>
                  </a:schemeClr>
                </a:solidFill>
                <a:latin typeface="Calibri" panose="020F0502020204030204" pitchFamily="34" charset="0"/>
              </a:rPr>
              <a:t>What constitutes an response?</a:t>
            </a:r>
          </a:p>
          <a:p>
            <a:pPr marL="171450" indent="-171450">
              <a:buFontTx/>
              <a:buChar char="-"/>
            </a:pPr>
            <a:r>
              <a:rPr lang="en-GB" sz="1200" dirty="0">
                <a:solidFill>
                  <a:schemeClr val="bg1">
                    <a:lumMod val="75000"/>
                  </a:schemeClr>
                </a:solidFill>
                <a:latin typeface="Calibri" panose="020F0502020204030204" pitchFamily="34" charset="0"/>
              </a:rPr>
              <a:t>a tactical fix (instance)</a:t>
            </a:r>
          </a:p>
          <a:p>
            <a:pPr marL="171450" indent="-171450">
              <a:buFontTx/>
              <a:buChar char="-"/>
            </a:pPr>
            <a:r>
              <a:rPr lang="en-GB" sz="1200" dirty="0">
                <a:solidFill>
                  <a:schemeClr val="bg1">
                    <a:lumMod val="75000"/>
                  </a:schemeClr>
                </a:solidFill>
                <a:latin typeface="Calibri" panose="020F0502020204030204" pitchFamily="34" charset="0"/>
              </a:rPr>
              <a:t>an improvement initiative/action? </a:t>
            </a:r>
          </a:p>
          <a:p>
            <a:pPr marL="171450" indent="-171450">
              <a:buFontTx/>
              <a:buChar char="-"/>
            </a:pPr>
            <a:r>
              <a:rPr lang="en-GB" sz="1200" dirty="0">
                <a:solidFill>
                  <a:schemeClr val="bg1">
                    <a:lumMod val="75000"/>
                  </a:schemeClr>
                </a:solidFill>
                <a:latin typeface="Calibri" panose="020F0502020204030204" pitchFamily="34" charset="0"/>
              </a:rPr>
              <a:t>tampering (with data or process)</a:t>
            </a:r>
          </a:p>
        </p:txBody>
      </p:sp>
      <p:sp>
        <p:nvSpPr>
          <p:cNvPr id="16" name="Rounded Rectangular Callout 15"/>
          <p:cNvSpPr/>
          <p:nvPr/>
        </p:nvSpPr>
        <p:spPr>
          <a:xfrm>
            <a:off x="101600" y="2956117"/>
            <a:ext cx="2552700" cy="978686"/>
          </a:xfrm>
          <a:prstGeom prst="wedgeRoundRectCallout">
            <a:avLst>
              <a:gd name="adj1" fmla="val 47350"/>
              <a:gd name="adj2" fmla="val 81453"/>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Calibri" panose="020F0502020204030204" pitchFamily="34" charset="0"/>
              </a:rPr>
              <a:t>Warning</a:t>
            </a:r>
            <a:r>
              <a:rPr lang="en-GB" sz="1400" dirty="0">
                <a:solidFill>
                  <a:schemeClr val="tx1"/>
                </a:solidFill>
                <a:latin typeface="Calibri" panose="020F0502020204030204" pitchFamily="34" charset="0"/>
              </a:rPr>
              <a:t> - there is no such thing as a ‘solution’.</a:t>
            </a:r>
          </a:p>
          <a:p>
            <a:r>
              <a:rPr lang="en-GB" sz="1400" dirty="0">
                <a:solidFill>
                  <a:schemeClr val="tx1"/>
                </a:solidFill>
                <a:latin typeface="Calibri" panose="020F0502020204030204" pitchFamily="34" charset="0"/>
              </a:rPr>
              <a:t>All actions have consequences (PDSA is helpful here)!  </a:t>
            </a:r>
          </a:p>
        </p:txBody>
      </p:sp>
      <p:sp>
        <p:nvSpPr>
          <p:cNvPr id="17" name="Rounded Rectangular Callout 16">
            <a:extLst>
              <a:ext uri="{FF2B5EF4-FFF2-40B4-BE49-F238E27FC236}">
                <a16:creationId xmlns:a16="http://schemas.microsoft.com/office/drawing/2014/main" id="{A30E6624-D8B3-CC47-A642-C701FD77DEF3}"/>
              </a:ext>
            </a:extLst>
          </p:cNvPr>
          <p:cNvSpPr/>
          <p:nvPr/>
        </p:nvSpPr>
        <p:spPr>
          <a:xfrm>
            <a:off x="6722785" y="5136234"/>
            <a:ext cx="2269515" cy="669724"/>
          </a:xfrm>
          <a:prstGeom prst="wedgeRoundRectCallout">
            <a:avLst>
              <a:gd name="adj1" fmla="val -55938"/>
              <a:gd name="adj2" fmla="val -6960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rPr>
              <a:t>Be careful; what is being presented, and how are those results presented! </a:t>
            </a:r>
          </a:p>
        </p:txBody>
      </p:sp>
    </p:spTree>
    <p:extLst>
      <p:ext uri="{BB962C8B-B14F-4D97-AF65-F5344CB8AC3E}">
        <p14:creationId xmlns:p14="http://schemas.microsoft.com/office/powerpoint/2010/main" val="426964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61D49B-9380-CA42-8DD5-E1831EA26EBD}"/>
              </a:ext>
            </a:extLst>
          </p:cNvPr>
          <p:cNvPicPr>
            <a:picLocks noChangeAspect="1"/>
          </p:cNvPicPr>
          <p:nvPr/>
        </p:nvPicPr>
        <p:blipFill rotWithShape="1">
          <a:blip r:embed="rId2">
            <a:extLst>
              <a:ext uri="{28A0092B-C50C-407E-A947-70E740481C1C}">
                <a14:useLocalDpi xmlns:a14="http://schemas.microsoft.com/office/drawing/2010/main" val="0"/>
              </a:ext>
            </a:extLst>
          </a:blip>
          <a:srcRect l="13178" r="3471" b="6854"/>
          <a:stretch/>
        </p:blipFill>
        <p:spPr>
          <a:xfrm>
            <a:off x="0" y="0"/>
            <a:ext cx="9213800" cy="6858001"/>
          </a:xfrm>
          <a:prstGeom prst="rect">
            <a:avLst/>
          </a:prstGeom>
        </p:spPr>
      </p:pic>
      <p:sp>
        <p:nvSpPr>
          <p:cNvPr id="2" name="Title 1">
            <a:extLst>
              <a:ext uri="{FF2B5EF4-FFF2-40B4-BE49-F238E27FC236}">
                <a16:creationId xmlns:a16="http://schemas.microsoft.com/office/drawing/2014/main" id="{5E3048E5-809A-5E4F-83E0-BD6750045CEB}"/>
              </a:ext>
            </a:extLst>
          </p:cNvPr>
          <p:cNvSpPr>
            <a:spLocks noGrp="1"/>
          </p:cNvSpPr>
          <p:nvPr>
            <p:ph type="ctrTitle"/>
          </p:nvPr>
        </p:nvSpPr>
        <p:spPr>
          <a:xfrm>
            <a:off x="272920" y="4530147"/>
            <a:ext cx="4000268" cy="1131843"/>
          </a:xfrm>
        </p:spPr>
        <p:txBody>
          <a:bodyPr/>
          <a:lstStyle/>
          <a:p>
            <a:r>
              <a:rPr lang="en-US" sz="3200" b="1" dirty="0">
                <a:solidFill>
                  <a:schemeClr val="tx1"/>
                </a:solidFill>
                <a:latin typeface="Calibri" panose="020F0502020204030204" pitchFamily="34" charset="0"/>
              </a:rPr>
              <a:t>Thanks for listening … questions?</a:t>
            </a:r>
          </a:p>
        </p:txBody>
      </p:sp>
      <p:sp>
        <p:nvSpPr>
          <p:cNvPr id="4" name="TextBox 3">
            <a:extLst>
              <a:ext uri="{FF2B5EF4-FFF2-40B4-BE49-F238E27FC236}">
                <a16:creationId xmlns:a16="http://schemas.microsoft.com/office/drawing/2014/main" id="{CDD89A60-D92A-9E49-830D-10CA6DCCB2AB}"/>
              </a:ext>
            </a:extLst>
          </p:cNvPr>
          <p:cNvSpPr txBox="1"/>
          <p:nvPr/>
        </p:nvSpPr>
        <p:spPr>
          <a:xfrm>
            <a:off x="762000" y="584200"/>
            <a:ext cx="0" cy="0"/>
          </a:xfrm>
          <a:prstGeom prst="rect">
            <a:avLst/>
          </a:prstGeom>
          <a:noFill/>
        </p:spPr>
        <p:txBody>
          <a:bodyPr wrap="none" lIns="0" tIns="0" rIns="0" bIns="0" rtlCol="0">
            <a:noAutofit/>
          </a:bodyPr>
          <a:lstStyle/>
          <a:p>
            <a:endParaRPr lang="en-US" sz="1500" dirty="0" err="1"/>
          </a:p>
        </p:txBody>
      </p:sp>
      <p:pic>
        <p:nvPicPr>
          <p:cNvPr id="10" name="Picture 9">
            <a:extLst>
              <a:ext uri="{FF2B5EF4-FFF2-40B4-BE49-F238E27FC236}">
                <a16:creationId xmlns:a16="http://schemas.microsoft.com/office/drawing/2014/main" id="{AF11E2CB-4080-6241-917A-45483E027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1627" y="6454275"/>
            <a:ext cx="903515" cy="249521"/>
          </a:xfrm>
          <a:prstGeom prst="rect">
            <a:avLst/>
          </a:prstGeom>
        </p:spPr>
      </p:pic>
      <p:sp>
        <p:nvSpPr>
          <p:cNvPr id="9" name="Rectangle 8">
            <a:extLst>
              <a:ext uri="{FF2B5EF4-FFF2-40B4-BE49-F238E27FC236}">
                <a16:creationId xmlns:a16="http://schemas.microsoft.com/office/drawing/2014/main" id="{FAC4738D-073A-7147-9D65-220582897282}"/>
              </a:ext>
            </a:extLst>
          </p:cNvPr>
          <p:cNvSpPr/>
          <p:nvPr/>
        </p:nvSpPr>
        <p:spPr>
          <a:xfrm>
            <a:off x="606400" y="369211"/>
            <a:ext cx="8001000" cy="1923604"/>
          </a:xfrm>
          <a:prstGeom prst="rect">
            <a:avLst/>
          </a:prstGeom>
          <a:solidFill>
            <a:srgbClr val="FFFFFF">
              <a:alpha val="81176"/>
            </a:srgbClr>
          </a:solidFill>
        </p:spPr>
        <p:txBody>
          <a:bodyPr wrap="square">
            <a:spAutoFit/>
          </a:bodyPr>
          <a:lstStyle/>
          <a:p>
            <a:r>
              <a:rPr lang="en-GB" sz="1600" b="1" dirty="0">
                <a:latin typeface="Calibri" panose="020F0502020204030204" pitchFamily="34" charset="0"/>
                <a:cs typeface="Calibri" panose="020F0502020204030204" pitchFamily="34" charset="0"/>
              </a:rPr>
              <a:t>Doing Measurement Well - more at …</a:t>
            </a:r>
            <a:endParaRPr lang="en-GB" b="1" dirty="0">
              <a:solidFill>
                <a:srgbClr val="0432FF"/>
              </a:solidFill>
              <a:latin typeface="Calibri" panose="020F0502020204030204" pitchFamily="34" charset="0"/>
              <a:cs typeface="Calibri" panose="020F0502020204030204" pitchFamily="34" charset="0"/>
            </a:endParaRPr>
          </a:p>
          <a:p>
            <a:pPr marL="585788" indent="-576263"/>
            <a:endParaRPr lang="en-GB" sz="900" dirty="0">
              <a:solidFill>
                <a:srgbClr val="0432FF"/>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marL="585788" indent="-576263"/>
            <a:r>
              <a:rPr lang="en-GB" sz="1200" dirty="0">
                <a:solidFill>
                  <a:srgbClr val="0432FF"/>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https://www.quality.org/knowledge/deming-management-quality-part-3-decisionology-statistical-process-control-done-right</a:t>
            </a:r>
            <a:endParaRPr lang="en-GB" sz="1200" dirty="0">
              <a:solidFill>
                <a:srgbClr val="0432FF"/>
              </a:solidFill>
              <a:latin typeface="Calibri" panose="020F0502020204030204" pitchFamily="34" charset="0"/>
              <a:cs typeface="Calibri" panose="020F0502020204030204" pitchFamily="34" charset="0"/>
            </a:endParaRPr>
          </a:p>
          <a:p>
            <a:pPr marL="585788" indent="-576263"/>
            <a:r>
              <a:rPr lang="en-GB" sz="1400" dirty="0">
                <a:latin typeface="Calibri" panose="020F0502020204030204" pitchFamily="34" charset="0"/>
                <a:cs typeface="Calibri" panose="020F0502020204030204" pitchFamily="34" charset="0"/>
              </a:rPr>
              <a:t>CQI article authors:  Alan Clark, CQP FCQI, is a Management Development Coach, Advisor and Trainer</a:t>
            </a:r>
          </a:p>
          <a:p>
            <a:pPr marL="758825"/>
            <a:r>
              <a:rPr lang="en-GB" sz="1400" dirty="0">
                <a:latin typeface="Calibri" panose="020F0502020204030204" pitchFamily="34" charset="0"/>
                <a:cs typeface="Calibri" panose="020F0502020204030204" pitchFamily="34" charset="0"/>
              </a:rPr>
              <a:t>	              Tony Korycki, BA, MSc is an independent consultant</a:t>
            </a:r>
          </a:p>
          <a:p>
            <a:pPr marL="758825"/>
            <a:endParaRPr lang="en-GB" sz="1400" dirty="0">
              <a:latin typeface="Calibri" panose="020F0502020204030204" pitchFamily="34" charset="0"/>
              <a:cs typeface="Calibri" panose="020F0502020204030204" pitchFamily="34" charset="0"/>
            </a:endParaRPr>
          </a:p>
          <a:p>
            <a:pPr marL="12700"/>
            <a:r>
              <a:rPr lang="en-GB" sz="1400" dirty="0">
                <a:latin typeface="Calibri" panose="020F0502020204030204" pitchFamily="34" charset="0"/>
                <a:cs typeface="Calibri" panose="020F0502020204030204" pitchFamily="34" charset="0"/>
              </a:rPr>
              <a:t>‘Resources’ pages at the Deming Alliance </a:t>
            </a:r>
          </a:p>
          <a:p>
            <a:pPr marL="12700"/>
            <a:r>
              <a:rPr lang="en-GB" sz="1400" dirty="0">
                <a:latin typeface="Calibri" panose="020F0502020204030204" pitchFamily="34" charset="0"/>
                <a:cs typeface="Calibri" panose="020F0502020204030204" pitchFamily="34" charset="0"/>
              </a:rPr>
              <a:t>web site: </a:t>
            </a:r>
            <a:r>
              <a:rPr lang="en-GB" sz="14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https://demingalliance.org</a:t>
            </a:r>
            <a:endParaRPr lang="en-GB" sz="1400" dirty="0">
              <a:latin typeface="Calibri" panose="020F0502020204030204" pitchFamily="34" charset="0"/>
              <a:cs typeface="Calibri" panose="020F0502020204030204" pitchFamily="34" charset="0"/>
            </a:endParaRPr>
          </a:p>
          <a:p>
            <a:pPr marL="12700"/>
            <a:endParaRPr lang="en-GB" sz="12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D6E7F0-1854-044C-B265-582446D1B9FF}"/>
              </a:ext>
            </a:extLst>
          </p:cNvPr>
          <p:cNvPicPr>
            <a:picLocks noChangeAspect="1"/>
          </p:cNvPicPr>
          <p:nvPr/>
        </p:nvPicPr>
        <p:blipFill rotWithShape="1">
          <a:blip r:embed="rId6">
            <a:extLst>
              <a:ext uri="{28A0092B-C50C-407E-A947-70E740481C1C}">
                <a14:useLocalDpi xmlns:a14="http://schemas.microsoft.com/office/drawing/2010/main" val="0"/>
              </a:ext>
            </a:extLst>
          </a:blip>
          <a:srcRect b="18901"/>
          <a:stretch/>
        </p:blipFill>
        <p:spPr>
          <a:xfrm>
            <a:off x="3816629" y="1613011"/>
            <a:ext cx="1456454" cy="620116"/>
          </a:xfrm>
          <a:prstGeom prst="rect">
            <a:avLst/>
          </a:prstGeom>
        </p:spPr>
      </p:pic>
      <p:sp>
        <p:nvSpPr>
          <p:cNvPr id="3" name="Rectangle 2">
            <a:extLst>
              <a:ext uri="{FF2B5EF4-FFF2-40B4-BE49-F238E27FC236}">
                <a16:creationId xmlns:a16="http://schemas.microsoft.com/office/drawing/2014/main" id="{01BD9E83-2E1B-C948-BA29-3B50DC0FB45A}"/>
              </a:ext>
            </a:extLst>
          </p:cNvPr>
          <p:cNvSpPr/>
          <p:nvPr/>
        </p:nvSpPr>
        <p:spPr>
          <a:xfrm>
            <a:off x="5383881" y="1582093"/>
            <a:ext cx="3178944" cy="523220"/>
          </a:xfrm>
          <a:prstGeom prst="rect">
            <a:avLst/>
          </a:prstGeom>
        </p:spPr>
        <p:txBody>
          <a:bodyPr wrap="square">
            <a:spAutoFit/>
          </a:bodyPr>
          <a:lstStyle/>
          <a:p>
            <a:r>
              <a:rPr lang="en-US" sz="1400" b="1" i="1" dirty="0">
                <a:latin typeface="Calibri" panose="020F0502020204030204" pitchFamily="34" charset="0"/>
              </a:rPr>
              <a:t>“We are here to make another world”</a:t>
            </a:r>
            <a:br>
              <a:rPr lang="en-US" sz="1400" b="1" i="1" dirty="0">
                <a:latin typeface="Calibri" panose="020F0502020204030204" pitchFamily="34" charset="0"/>
              </a:rPr>
            </a:br>
            <a:r>
              <a:rPr lang="en-US" sz="1400" b="1" i="1" dirty="0">
                <a:latin typeface="Calibri" panose="020F0502020204030204" pitchFamily="34" charset="0"/>
              </a:rPr>
              <a:t>  </a:t>
            </a:r>
            <a:r>
              <a:rPr lang="en-US" sz="1400" i="1" dirty="0" err="1">
                <a:latin typeface="Calibri" panose="020F0502020204030204" pitchFamily="34" charset="0"/>
              </a:rPr>
              <a:t>W.Edwards</a:t>
            </a:r>
            <a:r>
              <a:rPr lang="en-US" sz="1400" i="1" dirty="0">
                <a:latin typeface="Calibri" panose="020F0502020204030204" pitchFamily="34" charset="0"/>
              </a:rPr>
              <a:t> Deming</a:t>
            </a:r>
            <a:endParaRPr lang="en-US" sz="1400" dirty="0"/>
          </a:p>
        </p:txBody>
      </p:sp>
    </p:spTree>
    <p:extLst>
      <p:ext uri="{BB962C8B-B14F-4D97-AF65-F5344CB8AC3E}">
        <p14:creationId xmlns:p14="http://schemas.microsoft.com/office/powerpoint/2010/main" val="246868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Measurement is everywhere</a:t>
            </a:r>
          </a:p>
        </p:txBody>
      </p:sp>
      <p:sp>
        <p:nvSpPr>
          <p:cNvPr id="3" name="Content Placeholder 2"/>
          <p:cNvSpPr>
            <a:spLocks noGrp="1"/>
          </p:cNvSpPr>
          <p:nvPr>
            <p:ph idx="1"/>
          </p:nvPr>
        </p:nvSpPr>
        <p:spPr>
          <a:xfrm>
            <a:off x="570451" y="1449703"/>
            <a:ext cx="4534949" cy="3096897"/>
          </a:xfrm>
        </p:spPr>
        <p:txBody>
          <a:bodyPr/>
          <a:lstStyle/>
          <a:p>
            <a:r>
              <a:rPr lang="en-GB" sz="2000" b="0" i="1" dirty="0">
                <a:latin typeface="Calibri" panose="020F0502020204030204" pitchFamily="34" charset="0"/>
              </a:rPr>
              <a:t>What is measurement?</a:t>
            </a:r>
          </a:p>
          <a:p>
            <a:endParaRPr lang="en-GB" sz="1800" b="0" i="1" dirty="0">
              <a:latin typeface="Calibri" panose="020F0502020204030204" pitchFamily="34" charset="0"/>
            </a:endParaRPr>
          </a:p>
          <a:p>
            <a:r>
              <a:rPr lang="en-GB" sz="2000" b="0" i="1" dirty="0">
                <a:latin typeface="Calibri" panose="020F0502020204030204" pitchFamily="34" charset="0"/>
              </a:rPr>
              <a:t>What sorts of things to you measure? </a:t>
            </a:r>
          </a:p>
          <a:p>
            <a:endParaRPr lang="en-GB" sz="1800" b="0" i="1" dirty="0"/>
          </a:p>
          <a:p>
            <a:r>
              <a:rPr lang="en-GB" sz="2000" b="0" i="1" dirty="0"/>
              <a:t>Why do you measure them? </a:t>
            </a:r>
          </a:p>
          <a:p>
            <a:endParaRPr lang="en-GB" sz="1800" b="0" i="1" dirty="0">
              <a:latin typeface="Calibri" panose="020F0502020204030204" pitchFamily="34" charset="0"/>
            </a:endParaRPr>
          </a:p>
          <a:p>
            <a:r>
              <a:rPr lang="en-GB" sz="2000" b="0" i="1" dirty="0">
                <a:latin typeface="Calibri" panose="020F0502020204030204" pitchFamily="34" charset="0"/>
              </a:rPr>
              <a:t>How do you measure?</a:t>
            </a:r>
            <a:endParaRPr lang="en-GB" sz="2000" b="0" i="1" dirty="0"/>
          </a:p>
          <a:p>
            <a:endParaRPr lang="en-GB" sz="1800" b="0" i="1" dirty="0">
              <a:latin typeface="Calibri" panose="020F0502020204030204" pitchFamily="34" charset="0"/>
            </a:endParaRPr>
          </a:p>
          <a:p>
            <a:r>
              <a:rPr lang="en-GB" sz="2000" b="0" i="1" dirty="0">
                <a:latin typeface="Calibri" panose="020F0502020204030204" pitchFamily="34" charset="0"/>
              </a:rPr>
              <a:t>What are the consequences of </a:t>
            </a:r>
            <a:r>
              <a:rPr lang="en-GB" sz="2000" b="0" i="1" dirty="0"/>
              <a:t>measuring? </a:t>
            </a:r>
            <a:endParaRPr lang="en-GB" sz="2000" b="0" i="1" dirty="0">
              <a:latin typeface="Calibri" panose="020F0502020204030204" pitchFamily="34" charset="0"/>
            </a:endParaRPr>
          </a:p>
          <a:p>
            <a:endParaRPr lang="en-GB" sz="2000" b="0" dirty="0">
              <a:latin typeface="Calibri" panose="020F0502020204030204" pitchFamily="34" charset="0"/>
            </a:endParaRPr>
          </a:p>
        </p:txBody>
      </p:sp>
      <p:pic>
        <p:nvPicPr>
          <p:cNvPr id="5" name="Picture 4">
            <a:extLst>
              <a:ext uri="{FF2B5EF4-FFF2-40B4-BE49-F238E27FC236}">
                <a16:creationId xmlns:a16="http://schemas.microsoft.com/office/drawing/2014/main" id="{2FADACA9-4140-5F41-B38E-F7B6B0781268}"/>
              </a:ext>
            </a:extLst>
          </p:cNvPr>
          <p:cNvPicPr>
            <a:picLocks noChangeAspect="1"/>
          </p:cNvPicPr>
          <p:nvPr/>
        </p:nvPicPr>
        <p:blipFill rotWithShape="1">
          <a:blip r:embed="rId2"/>
          <a:srcRect l="2492" t="5596" r="996" b="10577"/>
          <a:stretch/>
        </p:blipFill>
        <p:spPr>
          <a:xfrm>
            <a:off x="5339967" y="4069974"/>
            <a:ext cx="3427784" cy="2057399"/>
          </a:xfrm>
          <a:prstGeom prst="rect">
            <a:avLst/>
          </a:prstGeom>
        </p:spPr>
      </p:pic>
      <p:pic>
        <p:nvPicPr>
          <p:cNvPr id="6" name="Picture 5">
            <a:extLst>
              <a:ext uri="{FF2B5EF4-FFF2-40B4-BE49-F238E27FC236}">
                <a16:creationId xmlns:a16="http://schemas.microsoft.com/office/drawing/2014/main" id="{AECA9007-7BC0-C34A-98EB-3B456E936D94}"/>
              </a:ext>
            </a:extLst>
          </p:cNvPr>
          <p:cNvPicPr>
            <a:picLocks noChangeAspect="1"/>
          </p:cNvPicPr>
          <p:nvPr/>
        </p:nvPicPr>
        <p:blipFill>
          <a:blip r:embed="rId3"/>
          <a:stretch>
            <a:fillRect/>
          </a:stretch>
        </p:blipFill>
        <p:spPr>
          <a:xfrm>
            <a:off x="5339311" y="1449703"/>
            <a:ext cx="3428440" cy="1928498"/>
          </a:xfrm>
          <a:prstGeom prst="rect">
            <a:avLst/>
          </a:prstGeom>
        </p:spPr>
      </p:pic>
      <p:pic>
        <p:nvPicPr>
          <p:cNvPr id="7" name="Picture 6">
            <a:extLst>
              <a:ext uri="{FF2B5EF4-FFF2-40B4-BE49-F238E27FC236}">
                <a16:creationId xmlns:a16="http://schemas.microsoft.com/office/drawing/2014/main" id="{19E4DA94-DB94-C946-BA2E-93B4079EF174}"/>
              </a:ext>
            </a:extLst>
          </p:cNvPr>
          <p:cNvPicPr>
            <a:picLocks noChangeAspect="1"/>
          </p:cNvPicPr>
          <p:nvPr/>
        </p:nvPicPr>
        <p:blipFill>
          <a:blip r:embed="rId4"/>
          <a:stretch>
            <a:fillRect/>
          </a:stretch>
        </p:blipFill>
        <p:spPr>
          <a:xfrm>
            <a:off x="570451" y="4758672"/>
            <a:ext cx="3435350" cy="1368701"/>
          </a:xfrm>
          <a:prstGeom prst="rect">
            <a:avLst/>
          </a:prstGeom>
        </p:spPr>
      </p:pic>
    </p:spTree>
    <p:extLst>
      <p:ext uri="{BB962C8B-B14F-4D97-AF65-F5344CB8AC3E}">
        <p14:creationId xmlns:p14="http://schemas.microsoft.com/office/powerpoint/2010/main" val="50136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Measurement as part of Homeostasis</a:t>
            </a:r>
          </a:p>
        </p:txBody>
      </p:sp>
      <p:sp>
        <p:nvSpPr>
          <p:cNvPr id="3" name="Content Placeholder 2"/>
          <p:cNvSpPr>
            <a:spLocks noGrp="1"/>
          </p:cNvSpPr>
          <p:nvPr>
            <p:ph idx="1"/>
          </p:nvPr>
        </p:nvSpPr>
        <p:spPr>
          <a:xfrm>
            <a:off x="392651" y="1083013"/>
            <a:ext cx="8375100" cy="1034588"/>
          </a:xfrm>
        </p:spPr>
        <p:txBody>
          <a:bodyPr/>
          <a:lstStyle/>
          <a:p>
            <a:r>
              <a:rPr lang="en-GB" sz="1800" b="0" dirty="0">
                <a:latin typeface="Calibri" panose="020F0502020204030204" pitchFamily="34" charset="0"/>
              </a:rPr>
              <a:t>We can adapt a critical concept from the natural world to explore why and how measurement is important, to operation (and survival) of any organisation or institution.  </a:t>
            </a:r>
          </a:p>
        </p:txBody>
      </p:sp>
      <p:sp>
        <p:nvSpPr>
          <p:cNvPr id="4" name="Slide Number Placeholder 3"/>
          <p:cNvSpPr>
            <a:spLocks noGrp="1"/>
          </p:cNvSpPr>
          <p:nvPr>
            <p:ph type="sldNum" sz="quarter" idx="12"/>
          </p:nvPr>
        </p:nvSpPr>
        <p:spPr>
          <a:xfrm>
            <a:off x="300329" y="6368320"/>
            <a:ext cx="268949" cy="288000"/>
          </a:xfrm>
        </p:spPr>
        <p:txBody>
          <a:bodyPr/>
          <a:lstStyle/>
          <a:p>
            <a:fld id="{0B868178-02AE-42FC-958D-6B8F13B60175}" type="slidenum">
              <a:rPr lang="en-GB" smtClean="0"/>
              <a:t>3</a:t>
            </a:fld>
            <a:endParaRPr lang="en-GB"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4606" r="1934"/>
          <a:stretch/>
        </p:blipFill>
        <p:spPr>
          <a:xfrm>
            <a:off x="2463016" y="2909741"/>
            <a:ext cx="4259769" cy="3517302"/>
          </a:xfrm>
          <a:prstGeom prst="rect">
            <a:avLst/>
          </a:prstGeom>
        </p:spPr>
      </p:pic>
      <p:sp>
        <p:nvSpPr>
          <p:cNvPr id="9" name="Rounded Rectangular Callout 8"/>
          <p:cNvSpPr/>
          <p:nvPr/>
        </p:nvSpPr>
        <p:spPr>
          <a:xfrm>
            <a:off x="2082800" y="1968500"/>
            <a:ext cx="2832100" cy="695202"/>
          </a:xfrm>
          <a:prstGeom prst="wedgeRoundRectCallout">
            <a:avLst>
              <a:gd name="adj1" fmla="val -10809"/>
              <a:gd name="adj2" fmla="val 102240"/>
              <a:gd name="adj3" fmla="val 16667"/>
            </a:avLst>
          </a:prstGeom>
          <a:solidFill>
            <a:srgbClr val="9F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rPr>
              <a:t>In social, organisational or natural systems, all variation or variety is potentially a deviation</a:t>
            </a:r>
          </a:p>
        </p:txBody>
      </p:sp>
      <p:sp>
        <p:nvSpPr>
          <p:cNvPr id="11" name="Rounded Rectangular Callout 10"/>
          <p:cNvSpPr/>
          <p:nvPr/>
        </p:nvSpPr>
        <p:spPr>
          <a:xfrm>
            <a:off x="5250645" y="2397359"/>
            <a:ext cx="2708808" cy="512382"/>
          </a:xfrm>
          <a:prstGeom prst="wedgeRoundRectCallout">
            <a:avLst>
              <a:gd name="adj1" fmla="val -38645"/>
              <a:gd name="adj2" fmla="val 183133"/>
              <a:gd name="adj3" fmla="val 16667"/>
            </a:avLst>
          </a:prstGeom>
          <a:solidFill>
            <a:srgbClr val="9F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rPr>
              <a:t>Measures in our organisational or institutional systems are sensors</a:t>
            </a:r>
          </a:p>
        </p:txBody>
      </p:sp>
      <p:sp>
        <p:nvSpPr>
          <p:cNvPr id="13" name="Rounded Rectangular Callout 12"/>
          <p:cNvSpPr/>
          <p:nvPr/>
        </p:nvSpPr>
        <p:spPr>
          <a:xfrm>
            <a:off x="6337300" y="3276600"/>
            <a:ext cx="2654999" cy="1310781"/>
          </a:xfrm>
          <a:prstGeom prst="wedgeRoundRectCallout">
            <a:avLst>
              <a:gd name="adj1" fmla="val -49463"/>
              <a:gd name="adj2" fmla="val 63724"/>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rPr>
              <a:t>Where are our control centres and how do they make sense of sensor/measure data?</a:t>
            </a:r>
          </a:p>
          <a:p>
            <a:pPr marL="171450" indent="-171450">
              <a:buFontTx/>
              <a:buChar char="-"/>
            </a:pPr>
            <a:r>
              <a:rPr lang="en-GB" sz="1400" dirty="0">
                <a:solidFill>
                  <a:schemeClr val="tx1"/>
                </a:solidFill>
                <a:latin typeface="Calibri" panose="020F0502020204030204" pitchFamily="34" charset="0"/>
              </a:rPr>
              <a:t>what’s their model of reality?</a:t>
            </a:r>
          </a:p>
          <a:p>
            <a:pPr marL="171450" indent="-171450">
              <a:buFontTx/>
              <a:buChar char="-"/>
            </a:pPr>
            <a:r>
              <a:rPr lang="en-GB" sz="1400" dirty="0">
                <a:solidFill>
                  <a:schemeClr val="tx1"/>
                </a:solidFill>
                <a:latin typeface="Calibri" panose="020F0502020204030204" pitchFamily="34" charset="0"/>
              </a:rPr>
              <a:t>What is the sensor telling them?</a:t>
            </a:r>
          </a:p>
        </p:txBody>
      </p:sp>
      <p:sp>
        <p:nvSpPr>
          <p:cNvPr id="14" name="Rounded Rectangular Callout 13"/>
          <p:cNvSpPr/>
          <p:nvPr/>
        </p:nvSpPr>
        <p:spPr>
          <a:xfrm>
            <a:off x="5783251" y="5574988"/>
            <a:ext cx="2984500" cy="852055"/>
          </a:xfrm>
          <a:prstGeom prst="wedgeRoundRectCallout">
            <a:avLst>
              <a:gd name="adj1" fmla="val -73661"/>
              <a:gd name="adj2" fmla="val 20274"/>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rPr>
              <a:t>What constitutes an effector (signal)?</a:t>
            </a:r>
          </a:p>
          <a:p>
            <a:pPr marL="171450" indent="-171450">
              <a:buFontTx/>
              <a:buChar char="-"/>
            </a:pPr>
            <a:r>
              <a:rPr lang="en-GB" sz="1400" dirty="0">
                <a:solidFill>
                  <a:schemeClr val="tx1"/>
                </a:solidFill>
                <a:latin typeface="Calibri" panose="020F0502020204030204" pitchFamily="34" charset="0"/>
              </a:rPr>
              <a:t>an instruction to ‘ignore/action’? </a:t>
            </a:r>
          </a:p>
          <a:p>
            <a:pPr marL="171450" indent="-171450">
              <a:buFontTx/>
              <a:buChar char="-"/>
            </a:pPr>
            <a:r>
              <a:rPr lang="en-GB" sz="1400" dirty="0">
                <a:solidFill>
                  <a:schemeClr val="tx1"/>
                </a:solidFill>
                <a:latin typeface="Calibri" panose="020F0502020204030204" pitchFamily="34" charset="0"/>
              </a:rPr>
              <a:t>over-reaction to normal variation</a:t>
            </a:r>
          </a:p>
          <a:p>
            <a:pPr marL="171450" indent="-171450">
              <a:buFontTx/>
              <a:buChar char="-"/>
            </a:pPr>
            <a:r>
              <a:rPr lang="en-GB" sz="1400" dirty="0">
                <a:solidFill>
                  <a:schemeClr val="tx1"/>
                </a:solidFill>
                <a:latin typeface="Calibri" panose="020F0502020204030204" pitchFamily="34" charset="0"/>
              </a:rPr>
              <a:t>an instruction to tamper</a:t>
            </a:r>
          </a:p>
        </p:txBody>
      </p:sp>
      <p:sp>
        <p:nvSpPr>
          <p:cNvPr id="15" name="Rounded Rectangular Callout 14"/>
          <p:cNvSpPr/>
          <p:nvPr/>
        </p:nvSpPr>
        <p:spPr>
          <a:xfrm>
            <a:off x="101600" y="5342445"/>
            <a:ext cx="2946400" cy="1025875"/>
          </a:xfrm>
          <a:prstGeom prst="wedgeRoundRectCallout">
            <a:avLst>
              <a:gd name="adj1" fmla="val 39684"/>
              <a:gd name="adj2" fmla="val -74653"/>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rPr>
              <a:t>What constitutes an response?</a:t>
            </a:r>
          </a:p>
          <a:p>
            <a:pPr marL="171450" indent="-171450">
              <a:buFontTx/>
              <a:buChar char="-"/>
            </a:pPr>
            <a:r>
              <a:rPr lang="en-GB" sz="1400" dirty="0">
                <a:solidFill>
                  <a:schemeClr val="tx1"/>
                </a:solidFill>
                <a:latin typeface="Calibri" panose="020F0502020204030204" pitchFamily="34" charset="0"/>
              </a:rPr>
              <a:t>a tactical fix (instance)</a:t>
            </a:r>
          </a:p>
          <a:p>
            <a:pPr marL="171450" indent="-171450">
              <a:buFontTx/>
              <a:buChar char="-"/>
            </a:pPr>
            <a:r>
              <a:rPr lang="en-GB" sz="1400" dirty="0">
                <a:solidFill>
                  <a:schemeClr val="tx1"/>
                </a:solidFill>
                <a:latin typeface="Calibri" panose="020F0502020204030204" pitchFamily="34" charset="0"/>
              </a:rPr>
              <a:t>an improvement initiative/action? </a:t>
            </a:r>
          </a:p>
          <a:p>
            <a:pPr marL="171450" indent="-171450">
              <a:buFontTx/>
              <a:buChar char="-"/>
            </a:pPr>
            <a:r>
              <a:rPr lang="en-GB" sz="1400" dirty="0">
                <a:solidFill>
                  <a:schemeClr val="tx1"/>
                </a:solidFill>
                <a:latin typeface="Calibri" panose="020F0502020204030204" pitchFamily="34" charset="0"/>
              </a:rPr>
              <a:t>tampering (with data or process)</a:t>
            </a:r>
          </a:p>
        </p:txBody>
      </p:sp>
    </p:spTree>
    <p:extLst>
      <p:ext uri="{BB962C8B-B14F-4D97-AF65-F5344CB8AC3E}">
        <p14:creationId xmlns:p14="http://schemas.microsoft.com/office/powerpoint/2010/main" val="365236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BE73-4753-D848-9EE7-F261EAD46827}"/>
              </a:ext>
            </a:extLst>
          </p:cNvPr>
          <p:cNvSpPr>
            <a:spLocks noGrp="1"/>
          </p:cNvSpPr>
          <p:nvPr>
            <p:ph type="title"/>
          </p:nvPr>
        </p:nvSpPr>
        <p:spPr>
          <a:xfrm>
            <a:off x="376529" y="324827"/>
            <a:ext cx="8391222" cy="433103"/>
          </a:xfrm>
        </p:spPr>
        <p:txBody>
          <a:bodyPr/>
          <a:lstStyle/>
          <a:p>
            <a:r>
              <a:rPr lang="en-US" sz="2400" dirty="0"/>
              <a:t>Listening to the Voice of the Process?</a:t>
            </a:r>
          </a:p>
        </p:txBody>
      </p:sp>
      <p:graphicFrame>
        <p:nvGraphicFramePr>
          <p:cNvPr id="5" name="Content Placeholder 4">
            <a:extLst>
              <a:ext uri="{FF2B5EF4-FFF2-40B4-BE49-F238E27FC236}">
                <a16:creationId xmlns:a16="http://schemas.microsoft.com/office/drawing/2014/main" id="{E3278D1B-44F3-834F-886A-06DF146CE98D}"/>
              </a:ext>
            </a:extLst>
          </p:cNvPr>
          <p:cNvGraphicFramePr>
            <a:graphicFrameLocks noGrp="1"/>
          </p:cNvGraphicFramePr>
          <p:nvPr>
            <p:ph idx="1"/>
            <p:extLst>
              <p:ext uri="{D42A27DB-BD31-4B8C-83A1-F6EECF244321}">
                <p14:modId xmlns:p14="http://schemas.microsoft.com/office/powerpoint/2010/main" val="276844755"/>
              </p:ext>
            </p:extLst>
          </p:nvPr>
        </p:nvGraphicFramePr>
        <p:xfrm>
          <a:off x="3686628" y="3568256"/>
          <a:ext cx="5187043" cy="2706272"/>
        </p:xfrm>
        <a:graphic>
          <a:graphicData uri="http://schemas.openxmlformats.org/drawingml/2006/table">
            <a:tbl>
              <a:tblPr firstRow="1" firstCol="1" bandRow="1">
                <a:tableStyleId>{5C22544A-7EE6-4342-B048-85BDC9FD1C3A}</a:tableStyleId>
              </a:tblPr>
              <a:tblGrid>
                <a:gridCol w="2305958">
                  <a:extLst>
                    <a:ext uri="{9D8B030D-6E8A-4147-A177-3AD203B41FA5}">
                      <a16:colId xmlns:a16="http://schemas.microsoft.com/office/drawing/2014/main" val="4037051143"/>
                    </a:ext>
                  </a:extLst>
                </a:gridCol>
                <a:gridCol w="867228">
                  <a:extLst>
                    <a:ext uri="{9D8B030D-6E8A-4147-A177-3AD203B41FA5}">
                      <a16:colId xmlns:a16="http://schemas.microsoft.com/office/drawing/2014/main" val="240001336"/>
                    </a:ext>
                  </a:extLst>
                </a:gridCol>
                <a:gridCol w="901700">
                  <a:extLst>
                    <a:ext uri="{9D8B030D-6E8A-4147-A177-3AD203B41FA5}">
                      <a16:colId xmlns:a16="http://schemas.microsoft.com/office/drawing/2014/main" val="2635880271"/>
                    </a:ext>
                  </a:extLst>
                </a:gridCol>
                <a:gridCol w="1112157">
                  <a:extLst>
                    <a:ext uri="{9D8B030D-6E8A-4147-A177-3AD203B41FA5}">
                      <a16:colId xmlns:a16="http://schemas.microsoft.com/office/drawing/2014/main" val="1149286932"/>
                    </a:ext>
                  </a:extLst>
                </a:gridCol>
              </a:tblGrid>
              <a:tr h="1122452">
                <a:tc rowSpan="7">
                  <a:txBody>
                    <a:bodyPr/>
                    <a:lstStyle/>
                    <a:p>
                      <a:pPr marR="111125">
                        <a:lnSpc>
                          <a:spcPct val="115000"/>
                        </a:lnSpc>
                        <a:spcAft>
                          <a:spcPts val="0"/>
                        </a:spcAft>
                      </a:pPr>
                      <a:endParaRPr lang="en-GB" sz="1400" dirty="0">
                        <a:effectLst/>
                        <a:latin typeface="Calibri" panose="020F0502020204030204" pitchFamily="34" charset="0"/>
                        <a:cs typeface="Calibri" panose="020F0502020204030204" pitchFamily="34" charset="0"/>
                      </a:endParaRPr>
                    </a:p>
                    <a:p>
                      <a:pPr marL="92075" marR="111125" indent="0">
                        <a:lnSpc>
                          <a:spcPct val="115000"/>
                        </a:lnSpc>
                        <a:spcAft>
                          <a:spcPts val="0"/>
                        </a:spcAft>
                        <a:tabLst/>
                      </a:pPr>
                      <a:r>
                        <a:rPr lang="en-GB" sz="1400" dirty="0">
                          <a:effectLst/>
                          <a:latin typeface="Calibri" panose="020F0502020204030204" pitchFamily="34" charset="0"/>
                          <a:cs typeface="Calibri" panose="020F0502020204030204" pitchFamily="34" charset="0"/>
                        </a:rPr>
                        <a:t>A typical tabular set of performance data; what are we to make from this?</a:t>
                      </a:r>
                    </a:p>
                    <a:p>
                      <a:pPr marR="111125">
                        <a:lnSpc>
                          <a:spcPct val="115000"/>
                        </a:lnSpc>
                        <a:spcAft>
                          <a:spcPts val="0"/>
                        </a:spcAft>
                      </a:pPr>
                      <a:endParaRPr lang="en-GB" sz="1400" dirty="0">
                        <a:effectLst/>
                        <a:latin typeface="Calibri" panose="020F0502020204030204" pitchFamily="34" charset="0"/>
                        <a:cs typeface="Calibri" panose="020F0502020204030204" pitchFamily="34" charset="0"/>
                      </a:endParaRPr>
                    </a:p>
                    <a:p>
                      <a:pPr marL="92075" marR="111125" indent="0">
                        <a:lnSpc>
                          <a:spcPct val="115000"/>
                        </a:lnSpc>
                        <a:spcAft>
                          <a:spcPts val="0"/>
                        </a:spcAft>
                        <a:tabLst/>
                      </a:pPr>
                      <a:r>
                        <a:rPr lang="en-GB" sz="1400" i="1" dirty="0">
                          <a:effectLst/>
                          <a:latin typeface="Calibri" panose="020F0502020204030204" pitchFamily="34" charset="0"/>
                          <a:cs typeface="Calibri" panose="020F0502020204030204" pitchFamily="34" charset="0"/>
                        </a:rPr>
                        <a:t>… that the last 3 months are out of alignment with the previous three? </a:t>
                      </a:r>
                    </a:p>
                  </a:txBody>
                  <a:tcPr marL="68580" marR="68580" marT="0" marB="0"/>
                </a:tc>
                <a:tc>
                  <a:txBody>
                    <a:bodyPr/>
                    <a:lstStyle/>
                    <a:p>
                      <a:pPr algn="ctr">
                        <a:lnSpc>
                          <a:spcPct val="115000"/>
                        </a:lnSpc>
                        <a:spcAft>
                          <a:spcPts val="0"/>
                        </a:spcAft>
                      </a:pPr>
                      <a:r>
                        <a:rPr lang="en-GB" sz="1400" dirty="0">
                          <a:effectLst/>
                          <a:latin typeface="Calibri" panose="020F0502020204030204" pitchFamily="34" charset="0"/>
                          <a:cs typeface="Calibri" panose="020F0502020204030204" pitchFamily="34" charset="0"/>
                        </a:rPr>
                        <a:t>Month</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GB" sz="1400" dirty="0">
                          <a:effectLst/>
                          <a:latin typeface="Calibri" panose="020F0502020204030204" pitchFamily="34" charset="0"/>
                          <a:cs typeface="Calibri" panose="020F0502020204030204" pitchFamily="34" charset="0"/>
                        </a:rPr>
                        <a:t>£ 000’s</a:t>
                      </a:r>
                    </a:p>
                  </a:txBody>
                  <a:tcPr marL="68580" marR="68580" marT="0" marB="0" anchor="ctr"/>
                </a:tc>
                <a:tc>
                  <a:txBody>
                    <a:bodyPr/>
                    <a:lstStyle/>
                    <a:p>
                      <a:pPr algn="ctr">
                        <a:lnSpc>
                          <a:spcPct val="115000"/>
                        </a:lnSpc>
                        <a:spcAft>
                          <a:spcPts val="0"/>
                        </a:spcAft>
                      </a:pPr>
                      <a:r>
                        <a:rPr lang="en-GB" sz="1400" dirty="0">
                          <a:effectLst/>
                          <a:latin typeface="Calibri" panose="020F0502020204030204" pitchFamily="34" charset="0"/>
                          <a:cs typeface="Calibri" panose="020F0502020204030204" pitchFamily="34" charset="0"/>
                        </a:rPr>
                        <a:t>% Variance from same month last year</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21091838"/>
                  </a:ext>
                </a:extLst>
              </a:tr>
              <a:tr h="212194">
                <a:tc vMerge="1">
                  <a:txBody>
                    <a:bodyPr/>
                    <a:lstStyle/>
                    <a:p>
                      <a:endParaRPr lang="en-US"/>
                    </a:p>
                  </a:txBody>
                  <a:tcPr/>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Jan</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43.12</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0.55</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95375675"/>
                  </a:ext>
                </a:extLst>
              </a:tr>
              <a:tr h="212194">
                <a:tc vMerge="1">
                  <a:txBody>
                    <a:bodyPr/>
                    <a:lstStyle/>
                    <a:p>
                      <a:endParaRPr lang="en-US"/>
                    </a:p>
                  </a:txBody>
                  <a:tcPr/>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Feb</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42.55</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6.77</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56902710"/>
                  </a:ext>
                </a:extLst>
              </a:tr>
              <a:tr h="212194">
                <a:tc vMerge="1">
                  <a:txBody>
                    <a:bodyPr/>
                    <a:lstStyle/>
                    <a:p>
                      <a:endParaRPr lang="en-US"/>
                    </a:p>
                  </a:txBody>
                  <a:tcPr/>
                </a:tc>
                <a:tc>
                  <a:txBody>
                    <a:bodyPr/>
                    <a:lstStyle/>
                    <a:p>
                      <a:pPr algn="ctr">
                        <a:lnSpc>
                          <a:spcPct val="115000"/>
                        </a:lnSpc>
                        <a:spcAft>
                          <a:spcPts val="0"/>
                        </a:spcAft>
                      </a:pPr>
                      <a:r>
                        <a:rPr lang="en-GB" sz="1600">
                          <a:effectLst/>
                          <a:latin typeface="Calibri" panose="020F0502020204030204" pitchFamily="34" charset="0"/>
                          <a:cs typeface="Calibri" panose="020F0502020204030204" pitchFamily="34" charset="0"/>
                        </a:rPr>
                        <a:t>Mar</a:t>
                      </a:r>
                      <a:endParaRPr lang="en-GB"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GB" sz="1600">
                          <a:effectLst/>
                          <a:latin typeface="Calibri" panose="020F0502020204030204" pitchFamily="34" charset="0"/>
                          <a:cs typeface="Calibri" panose="020F0502020204030204" pitchFamily="34" charset="0"/>
                        </a:rPr>
                        <a:t>43.78</a:t>
                      </a:r>
                      <a:endParaRPr lang="en-GB"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5.64</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747494034"/>
                  </a:ext>
                </a:extLst>
              </a:tr>
              <a:tr h="212194">
                <a:tc vMerge="1">
                  <a:txBody>
                    <a:bodyPr/>
                    <a:lstStyle/>
                    <a:p>
                      <a:endParaRPr lang="en-US"/>
                    </a:p>
                  </a:txBody>
                  <a:tcPr/>
                </a:tc>
                <a:tc>
                  <a:txBody>
                    <a:bodyPr/>
                    <a:lstStyle/>
                    <a:p>
                      <a:pPr algn="ctr">
                        <a:lnSpc>
                          <a:spcPct val="115000"/>
                        </a:lnSpc>
                        <a:spcAft>
                          <a:spcPts val="0"/>
                        </a:spcAft>
                      </a:pPr>
                      <a:r>
                        <a:rPr lang="en-GB" sz="1600">
                          <a:effectLst/>
                          <a:latin typeface="Calibri" panose="020F0502020204030204" pitchFamily="34" charset="0"/>
                          <a:cs typeface="Calibri" panose="020F0502020204030204" pitchFamily="34" charset="0"/>
                        </a:rPr>
                        <a:t>Apr</a:t>
                      </a:r>
                      <a:endParaRPr lang="en-GB"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44.20</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-2.51</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51075387"/>
                  </a:ext>
                </a:extLst>
              </a:tr>
              <a:tr h="212194">
                <a:tc vMerge="1">
                  <a:txBody>
                    <a:bodyPr/>
                    <a:lstStyle/>
                    <a:p>
                      <a:endParaRPr lang="en-US"/>
                    </a:p>
                  </a:txBody>
                  <a:tcPr/>
                </a:tc>
                <a:tc>
                  <a:txBody>
                    <a:bodyPr/>
                    <a:lstStyle/>
                    <a:p>
                      <a:pPr algn="ctr">
                        <a:lnSpc>
                          <a:spcPct val="115000"/>
                        </a:lnSpc>
                        <a:spcAft>
                          <a:spcPts val="0"/>
                        </a:spcAft>
                      </a:pPr>
                      <a:r>
                        <a:rPr lang="en-GB" sz="1600">
                          <a:effectLst/>
                          <a:latin typeface="Calibri" panose="020F0502020204030204" pitchFamily="34" charset="0"/>
                          <a:cs typeface="Calibri" panose="020F0502020204030204" pitchFamily="34" charset="0"/>
                        </a:rPr>
                        <a:t>May</a:t>
                      </a:r>
                      <a:endParaRPr lang="en-GB"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46.02</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-9.07</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36344033"/>
                  </a:ext>
                </a:extLst>
              </a:tr>
              <a:tr h="136181">
                <a:tc vMerge="1">
                  <a:txBody>
                    <a:bodyPr/>
                    <a:lstStyle/>
                    <a:p>
                      <a:endParaRPr lang="en-US"/>
                    </a:p>
                  </a:txBody>
                  <a:tcPr/>
                </a:tc>
                <a:tc>
                  <a:txBody>
                    <a:bodyPr/>
                    <a:lstStyle/>
                    <a:p>
                      <a:pPr algn="ctr">
                        <a:lnSpc>
                          <a:spcPct val="115000"/>
                        </a:lnSpc>
                        <a:spcAft>
                          <a:spcPts val="0"/>
                        </a:spcAft>
                      </a:pPr>
                      <a:r>
                        <a:rPr lang="en-GB" sz="1600">
                          <a:effectLst/>
                          <a:latin typeface="Calibri" panose="020F0502020204030204" pitchFamily="34" charset="0"/>
                          <a:cs typeface="Calibri" panose="020F0502020204030204" pitchFamily="34" charset="0"/>
                        </a:rPr>
                        <a:t>Jun</a:t>
                      </a:r>
                      <a:endParaRPr lang="en-GB"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GB" sz="1600">
                          <a:effectLst/>
                          <a:latin typeface="Calibri" panose="020F0502020204030204" pitchFamily="34" charset="0"/>
                          <a:cs typeface="Calibri" panose="020F0502020204030204" pitchFamily="34" charset="0"/>
                        </a:rPr>
                        <a:t>45.79</a:t>
                      </a:r>
                      <a:endParaRPr lang="en-GB"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cs typeface="Calibri" panose="020F0502020204030204" pitchFamily="34" charset="0"/>
                        </a:rPr>
                        <a:t>-8.35</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61865965"/>
                  </a:ext>
                </a:extLst>
              </a:tr>
            </a:tbl>
          </a:graphicData>
        </a:graphic>
      </p:graphicFrame>
      <p:sp>
        <p:nvSpPr>
          <p:cNvPr id="4" name="Slide Number Placeholder 3">
            <a:extLst>
              <a:ext uri="{FF2B5EF4-FFF2-40B4-BE49-F238E27FC236}">
                <a16:creationId xmlns:a16="http://schemas.microsoft.com/office/drawing/2014/main" id="{A67970D7-0030-F44F-ACDE-B52E9F703E66}"/>
              </a:ext>
            </a:extLst>
          </p:cNvPr>
          <p:cNvSpPr>
            <a:spLocks noGrp="1"/>
          </p:cNvSpPr>
          <p:nvPr>
            <p:ph type="sldNum" sz="quarter" idx="12"/>
          </p:nvPr>
        </p:nvSpPr>
        <p:spPr/>
        <p:txBody>
          <a:bodyPr/>
          <a:lstStyle/>
          <a:p>
            <a:fld id="{0B868178-02AE-42FC-958D-6B8F13B60175}" type="slidenum">
              <a:rPr lang="en-GB" smtClean="0">
                <a:solidFill>
                  <a:srgbClr val="6400AA"/>
                </a:solidFill>
              </a:rPr>
              <a:pPr/>
              <a:t>4</a:t>
            </a:fld>
            <a:endParaRPr lang="en-GB" dirty="0">
              <a:solidFill>
                <a:srgbClr val="6400AA"/>
              </a:solidFill>
            </a:endParaRPr>
          </a:p>
        </p:txBody>
      </p:sp>
      <p:sp>
        <p:nvSpPr>
          <p:cNvPr id="6" name="Rectangle 4">
            <a:extLst>
              <a:ext uri="{FF2B5EF4-FFF2-40B4-BE49-F238E27FC236}">
                <a16:creationId xmlns:a16="http://schemas.microsoft.com/office/drawing/2014/main" id="{EA808975-7335-B747-A361-66542E50A843}"/>
              </a:ext>
            </a:extLst>
          </p:cNvPr>
          <p:cNvSpPr>
            <a:spLocks noChangeArrowheads="1"/>
          </p:cNvSpPr>
          <p:nvPr/>
        </p:nvSpPr>
        <p:spPr bwMode="auto">
          <a:xfrm>
            <a:off x="-2882315" y="-1118844"/>
            <a:ext cx="7983561" cy="3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 Box 200">
            <a:extLst>
              <a:ext uri="{FF2B5EF4-FFF2-40B4-BE49-F238E27FC236}">
                <a16:creationId xmlns:a16="http://schemas.microsoft.com/office/drawing/2014/main" id="{C258A5D5-E069-524E-B500-EDB6F34FCDBC}"/>
              </a:ext>
            </a:extLst>
          </p:cNvPr>
          <p:cNvSpPr txBox="1">
            <a:spLocks noChangeArrowheads="1"/>
          </p:cNvSpPr>
          <p:nvPr/>
        </p:nvSpPr>
        <p:spPr bwMode="auto">
          <a:xfrm>
            <a:off x="27985700" y="35348195"/>
            <a:ext cx="5017446" cy="24009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7F7F7F"/>
                </a:solidFill>
                <a:effectLst/>
                <a:latin typeface="Arial" panose="020B0604020202020204" pitchFamily="34" charset="0"/>
                <a:ea typeface="Calibri" panose="020F0502020204030204" pitchFamily="34" charset="0"/>
                <a:cs typeface="Times New Roman" panose="02020603050405020304" pitchFamily="18" charset="0"/>
              </a:rPr>
              <a:t>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4B7F6CB8-E52F-4447-9163-FC8C626A58B9}"/>
              </a:ext>
            </a:extLst>
          </p:cNvPr>
          <p:cNvSpPr>
            <a:spLocks noChangeArrowheads="1"/>
          </p:cNvSpPr>
          <p:nvPr/>
        </p:nvSpPr>
        <p:spPr bwMode="auto">
          <a:xfrm flipH="1" flipV="1">
            <a:off x="-4042756" y="37749160"/>
            <a:ext cx="45719"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7F7F7F"/>
                </a:solidFill>
                <a:effectLst/>
                <a:latin typeface="Arial" panose="020B0604020202020204" pitchFamily="34" charset="0"/>
                <a:ea typeface="Calibri" panose="020F0502020204030204" pitchFamily="34" charset="0"/>
                <a:cs typeface="Times New Roman" panose="02020603050405020304" pitchFamily="18" charset="0"/>
              </a:rPr>
              <a:t>Sales per day £k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E5242132-2503-CD44-9990-90C273E8C4B7}"/>
              </a:ext>
            </a:extLst>
          </p:cNvPr>
          <p:cNvSpPr>
            <a:spLocks noChangeArrowheads="1"/>
          </p:cNvSpPr>
          <p:nvPr/>
        </p:nvSpPr>
        <p:spPr bwMode="auto">
          <a:xfrm flipV="1">
            <a:off x="-2882315" y="36289342"/>
            <a:ext cx="7983561" cy="33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However, if we show a set of data from a similar process, this one monitored daily, we can see that all the variation is Common Cause (i.e. from within the system) and that the process is fairly predictable, hence within limits every month.</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tabular data set also illustrates the erroneous assumptions that can be derived from looking at percentages. Leaping to conclusions can cause problems in an organisation when we fail to ensure that data are appropriately viewed in the whole and on a continuous basis. Data are more revealing if plotted as a process behaviour chart, as time connects points in the data with events in the real world, one can see patterns emerging and prediction of performance is more easily achieved.</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Self-Examination: in your organisation</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How do management reports work: is there just tabular data, do people use point comparison, do reports distinguish between normal behaviour and exceptional events? </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 data of sufficient quality to assess ‘system behaviour’ and what are the consequences of not understanding data?</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 what extent is Voice of the System driving continual improvements and innovation?</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Exploration: inspiring stories around Voice of the System </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Donald J.Wheeler, Understanding Variation – the Key to Understanding Chaos, SPC Press</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Process Behaviour Charts (control charts): </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http://en.wikipedia.org/wiki/Control_chart</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Performance indicators: </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http://en.wikipedia.org/wiki/Performance_indicator</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Root cause analysis: </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http://www.youtube.com/watch?v=v7M1Gs951Jk</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Daniel Boorstin - American historian at the University of Chicago, writing on many topics in American history and world history and was twelfth Librarian of the United States Congress.</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Miron Tribus - American organisational theorist, who was the director of the Centre for Advanced Engineering Study at MIT from 1974 to 1986.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2A92956B-2921-E44D-B2B9-697D80190C7D}"/>
              </a:ext>
            </a:extLst>
          </p:cNvPr>
          <p:cNvSpPr/>
          <p:nvPr/>
        </p:nvSpPr>
        <p:spPr>
          <a:xfrm>
            <a:off x="266980" y="1126912"/>
            <a:ext cx="8593991" cy="2287806"/>
          </a:xfrm>
          <a:prstGeom prst="rect">
            <a:avLst/>
          </a:prstGeom>
        </p:spPr>
        <p:txBody>
          <a:bodyPr wrap="square">
            <a:spAutoFit/>
          </a:bodyPr>
          <a:lstStyle/>
          <a:p>
            <a:pPr>
              <a:spcAft>
                <a:spcPts val="1000"/>
              </a:spcAft>
            </a:pPr>
            <a:r>
              <a:rPr lang="en-GB" dirty="0">
                <a:latin typeface="Calibri" panose="020F0502020204030204" pitchFamily="34" charset="0"/>
                <a:ea typeface="Calibri" panose="020F0502020204030204" pitchFamily="34" charset="0"/>
                <a:cs typeface="Calibri" panose="020F0502020204030204" pitchFamily="34" charset="0"/>
              </a:rPr>
              <a:t>Organisations are a form of ‘system’; they receive </a:t>
            </a:r>
            <a:r>
              <a:rPr lang="en-GB" b="1" dirty="0">
                <a:latin typeface="Calibri" panose="020F0502020204030204" pitchFamily="34" charset="0"/>
                <a:ea typeface="Calibri" panose="020F0502020204030204" pitchFamily="34" charset="0"/>
                <a:cs typeface="Calibri" panose="020F0502020204030204" pitchFamily="34" charset="0"/>
              </a:rPr>
              <a:t>inputs</a:t>
            </a:r>
            <a:r>
              <a:rPr lang="en-GB" dirty="0">
                <a:latin typeface="Calibri" panose="020F0502020204030204" pitchFamily="34" charset="0"/>
                <a:ea typeface="Calibri" panose="020F0502020204030204" pitchFamily="34" charset="0"/>
                <a:cs typeface="Calibri" panose="020F0502020204030204" pitchFamily="34" charset="0"/>
              </a:rPr>
              <a:t>, e.g. materials, and produce </a:t>
            </a:r>
            <a:r>
              <a:rPr lang="en-GB" b="1" dirty="0">
                <a:latin typeface="Calibri" panose="020F0502020204030204" pitchFamily="34" charset="0"/>
                <a:ea typeface="Calibri" panose="020F0502020204030204" pitchFamily="34" charset="0"/>
                <a:cs typeface="Calibri" panose="020F0502020204030204" pitchFamily="34" charset="0"/>
              </a:rPr>
              <a:t>outputs</a:t>
            </a:r>
            <a:r>
              <a:rPr lang="en-GB" dirty="0">
                <a:latin typeface="Calibri" panose="020F0502020204030204" pitchFamily="34" charset="0"/>
                <a:ea typeface="Calibri" panose="020F0502020204030204" pitchFamily="34" charset="0"/>
                <a:cs typeface="Calibri" panose="020F0502020204030204" pitchFamily="34" charset="0"/>
              </a:rPr>
              <a:t>, e.g. deliveries. They produce data (numbers) on all sorts of things, e.g. finished goods - numbers find their way into reports.</a:t>
            </a:r>
          </a:p>
          <a:p>
            <a:pPr>
              <a:spcAft>
                <a:spcPts val="1000"/>
              </a:spcAft>
            </a:pPr>
            <a:r>
              <a:rPr lang="en-GB" dirty="0">
                <a:latin typeface="Calibri" panose="020F0502020204030204" pitchFamily="34" charset="0"/>
                <a:ea typeface="Calibri" panose="020F0502020204030204" pitchFamily="34" charset="0"/>
                <a:cs typeface="Calibri" panose="020F0502020204030204" pitchFamily="34" charset="0"/>
              </a:rPr>
              <a:t>A key job of management is </a:t>
            </a:r>
            <a:r>
              <a:rPr lang="en-GB" b="1" dirty="0">
                <a:latin typeface="Calibri" panose="020F0502020204030204" pitchFamily="34" charset="0"/>
                <a:ea typeface="Calibri" panose="020F0502020204030204" pitchFamily="34" charset="0"/>
                <a:cs typeface="Calibri" panose="020F0502020204030204" pitchFamily="34" charset="0"/>
              </a:rPr>
              <a:t>prediction</a:t>
            </a:r>
            <a:r>
              <a:rPr lang="en-GB" dirty="0">
                <a:latin typeface="Calibri" panose="020F0502020204030204" pitchFamily="34" charset="0"/>
                <a:ea typeface="Calibri" panose="020F0502020204030204" pitchFamily="34" charset="0"/>
                <a:cs typeface="Calibri" panose="020F0502020204030204" pitchFamily="34" charset="0"/>
              </a:rPr>
              <a:t> - seeing ahead; the </a:t>
            </a:r>
            <a:r>
              <a:rPr lang="en-GB" b="1" dirty="0">
                <a:latin typeface="Calibri" panose="020F0502020204030204" pitchFamily="34" charset="0"/>
                <a:ea typeface="Calibri" panose="020F0502020204030204" pitchFamily="34" charset="0"/>
                <a:cs typeface="Calibri" panose="020F0502020204030204" pitchFamily="34" charset="0"/>
              </a:rPr>
              <a:t>patterns</a:t>
            </a:r>
            <a:r>
              <a:rPr lang="en-GB" dirty="0">
                <a:latin typeface="Calibri" panose="020F0502020204030204" pitchFamily="34" charset="0"/>
                <a:ea typeface="Calibri" panose="020F0502020204030204" pitchFamily="34" charset="0"/>
                <a:cs typeface="Calibri" panose="020F0502020204030204" pitchFamily="34" charset="0"/>
              </a:rPr>
              <a:t> in what’s happening.</a:t>
            </a:r>
          </a:p>
          <a:p>
            <a:pPr>
              <a:spcAft>
                <a:spcPts val="1000"/>
              </a:spcAft>
            </a:pPr>
            <a:r>
              <a:rPr lang="en-GB" dirty="0">
                <a:latin typeface="Calibri" panose="020F0502020204030204" pitchFamily="34" charset="0"/>
                <a:ea typeface="Calibri" panose="020F0502020204030204" pitchFamily="34" charset="0"/>
                <a:cs typeface="Calibri" panose="020F0502020204030204" pitchFamily="34" charset="0"/>
              </a:rPr>
              <a:t>In order to “manage” people take numbers, in a raw state, come to </a:t>
            </a:r>
            <a:r>
              <a:rPr lang="en-GB" b="1" dirty="0">
                <a:latin typeface="Calibri" panose="020F0502020204030204" pitchFamily="34" charset="0"/>
                <a:ea typeface="Calibri" panose="020F0502020204030204" pitchFamily="34" charset="0"/>
                <a:cs typeface="Calibri" panose="020F0502020204030204" pitchFamily="34" charset="0"/>
              </a:rPr>
              <a:t>conclusions about meaning</a:t>
            </a:r>
            <a:r>
              <a:rPr lang="en-GB" dirty="0">
                <a:latin typeface="Calibri" panose="020F0502020204030204" pitchFamily="34" charset="0"/>
                <a:ea typeface="Calibri" panose="020F0502020204030204" pitchFamily="34" charset="0"/>
                <a:cs typeface="Calibri" panose="020F0502020204030204" pitchFamily="34" charset="0"/>
              </a:rPr>
              <a:t>, and what needs to be done. However, rarely are numbers analysed in a way that leads to unambiguity, or a basis for rational decision.</a:t>
            </a:r>
          </a:p>
        </p:txBody>
      </p:sp>
      <p:sp>
        <p:nvSpPr>
          <p:cNvPr id="12" name="Rectangle 11">
            <a:extLst>
              <a:ext uri="{FF2B5EF4-FFF2-40B4-BE49-F238E27FC236}">
                <a16:creationId xmlns:a16="http://schemas.microsoft.com/office/drawing/2014/main" id="{7591057E-AE14-3144-B2C5-D6B1E5EFD19E}"/>
              </a:ext>
            </a:extLst>
          </p:cNvPr>
          <p:cNvSpPr/>
          <p:nvPr/>
        </p:nvSpPr>
        <p:spPr>
          <a:xfrm>
            <a:off x="266980" y="3462248"/>
            <a:ext cx="3381548" cy="2985433"/>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Common bad habits are:</a:t>
            </a:r>
          </a:p>
          <a:p>
            <a:pPr marL="342900" lvl="0" indent="-342900">
              <a:spcBef>
                <a:spcPts val="600"/>
              </a:spcBef>
              <a:buFont typeface="Symbol" pitchFamily="2" charset="2"/>
              <a:buChar char=""/>
            </a:pPr>
            <a:r>
              <a:rPr lang="en-GB" sz="1600" dirty="0">
                <a:latin typeface="Calibri" panose="020F0502020204030204" pitchFamily="34" charset="0"/>
                <a:ea typeface="Calibri" panose="020F0502020204030204" pitchFamily="34" charset="0"/>
                <a:cs typeface="Calibri" panose="020F0502020204030204" pitchFamily="34" charset="0"/>
              </a:rPr>
              <a:t>Comparing one number with another; i.e. this week’s sales with last week or last year. Comparisons are confusing and do not account for the underlying pattern of what is going on.</a:t>
            </a:r>
          </a:p>
          <a:p>
            <a:pPr marL="342900" lvl="0" indent="-342900">
              <a:spcBef>
                <a:spcPts val="600"/>
              </a:spcBef>
              <a:buFont typeface="Symbol" pitchFamily="2" charset="2"/>
              <a:buChar char=""/>
            </a:pPr>
            <a:r>
              <a:rPr lang="en-GB" sz="1600" dirty="0">
                <a:latin typeface="Calibri" panose="020F0502020204030204" pitchFamily="34" charset="0"/>
                <a:ea typeface="Calibri" panose="020F0502020204030204" pitchFamily="34" charset="0"/>
                <a:cs typeface="Calibri" panose="020F0502020204030204" pitchFamily="34" charset="0"/>
              </a:rPr>
              <a:t>Comparing percentages; this often leads to a focus on the larger percentage, which may be less relevant in context.</a:t>
            </a:r>
          </a:p>
        </p:txBody>
      </p:sp>
    </p:spTree>
    <p:extLst>
      <p:ext uri="{BB962C8B-B14F-4D97-AF65-F5344CB8AC3E}">
        <p14:creationId xmlns:p14="http://schemas.microsoft.com/office/powerpoint/2010/main" val="43236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BE73-4753-D848-9EE7-F261EAD46827}"/>
              </a:ext>
            </a:extLst>
          </p:cNvPr>
          <p:cNvSpPr>
            <a:spLocks noGrp="1"/>
          </p:cNvSpPr>
          <p:nvPr>
            <p:ph type="title"/>
          </p:nvPr>
        </p:nvSpPr>
        <p:spPr/>
        <p:txBody>
          <a:bodyPr/>
          <a:lstStyle/>
          <a:p>
            <a:r>
              <a:rPr lang="en-US" sz="2400" dirty="0"/>
              <a:t>Listening to the Voice of the Process?</a:t>
            </a:r>
          </a:p>
        </p:txBody>
      </p:sp>
      <p:sp>
        <p:nvSpPr>
          <p:cNvPr id="4" name="Slide Number Placeholder 3">
            <a:extLst>
              <a:ext uri="{FF2B5EF4-FFF2-40B4-BE49-F238E27FC236}">
                <a16:creationId xmlns:a16="http://schemas.microsoft.com/office/drawing/2014/main" id="{A67970D7-0030-F44F-ACDE-B52E9F703E66}"/>
              </a:ext>
            </a:extLst>
          </p:cNvPr>
          <p:cNvSpPr>
            <a:spLocks noGrp="1"/>
          </p:cNvSpPr>
          <p:nvPr>
            <p:ph type="sldNum" sz="quarter" idx="12"/>
          </p:nvPr>
        </p:nvSpPr>
        <p:spPr/>
        <p:txBody>
          <a:bodyPr/>
          <a:lstStyle/>
          <a:p>
            <a:fld id="{0B868178-02AE-42FC-958D-6B8F13B60175}" type="slidenum">
              <a:rPr lang="en-GB" smtClean="0">
                <a:solidFill>
                  <a:srgbClr val="6400AA"/>
                </a:solidFill>
              </a:rPr>
              <a:pPr/>
              <a:t>5</a:t>
            </a:fld>
            <a:endParaRPr lang="en-GB" dirty="0">
              <a:solidFill>
                <a:srgbClr val="6400AA"/>
              </a:solidFill>
            </a:endParaRPr>
          </a:p>
        </p:txBody>
      </p:sp>
      <p:sp>
        <p:nvSpPr>
          <p:cNvPr id="6" name="Rectangle 4">
            <a:extLst>
              <a:ext uri="{FF2B5EF4-FFF2-40B4-BE49-F238E27FC236}">
                <a16:creationId xmlns:a16="http://schemas.microsoft.com/office/drawing/2014/main" id="{EA808975-7335-B747-A361-66542E50A843}"/>
              </a:ext>
            </a:extLst>
          </p:cNvPr>
          <p:cNvSpPr>
            <a:spLocks noChangeArrowheads="1"/>
          </p:cNvSpPr>
          <p:nvPr/>
        </p:nvSpPr>
        <p:spPr bwMode="auto">
          <a:xfrm>
            <a:off x="-2882315" y="-1118844"/>
            <a:ext cx="7983561" cy="3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Calibri" panose="020F0502020204030204" pitchFamily="34" charset="0"/>
              <a:cs typeface="Calibri" panose="020F0502020204030204" pitchFamily="34" charset="0"/>
            </a:endParaRPr>
          </a:p>
        </p:txBody>
      </p:sp>
      <p:pic>
        <p:nvPicPr>
          <p:cNvPr id="1027" name="Picture 1073741828">
            <a:extLst>
              <a:ext uri="{FF2B5EF4-FFF2-40B4-BE49-F238E27FC236}">
                <a16:creationId xmlns:a16="http://schemas.microsoft.com/office/drawing/2014/main" id="{6C6CD595-DB9D-B549-B33B-0BA4876E5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08138" y="-707591"/>
            <a:ext cx="181570" cy="19958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00">
            <a:extLst>
              <a:ext uri="{FF2B5EF4-FFF2-40B4-BE49-F238E27FC236}">
                <a16:creationId xmlns:a16="http://schemas.microsoft.com/office/drawing/2014/main" id="{C258A5D5-E069-524E-B500-EDB6F34FCDBC}"/>
              </a:ext>
            </a:extLst>
          </p:cNvPr>
          <p:cNvSpPr txBox="1">
            <a:spLocks noChangeArrowheads="1"/>
          </p:cNvSpPr>
          <p:nvPr/>
        </p:nvSpPr>
        <p:spPr bwMode="auto">
          <a:xfrm>
            <a:off x="27985700" y="35348195"/>
            <a:ext cx="5017446" cy="24009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7F7F7F"/>
                </a:solidFill>
                <a:effectLst/>
                <a:latin typeface="Calibri" panose="020F0502020204030204" pitchFamily="34" charset="0"/>
                <a:ea typeface="Calibri" panose="020F0502020204030204" pitchFamily="34" charset="0"/>
                <a:cs typeface="Calibri" panose="020F0502020204030204" pitchFamily="34" charset="0"/>
              </a:rPr>
              <a:t>mean</a:t>
            </a:r>
            <a:endPar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9" name="Rectangle 7">
            <a:extLst>
              <a:ext uri="{FF2B5EF4-FFF2-40B4-BE49-F238E27FC236}">
                <a16:creationId xmlns:a16="http://schemas.microsoft.com/office/drawing/2014/main" id="{4B7F6CB8-E52F-4447-9163-FC8C626A58B9}"/>
              </a:ext>
            </a:extLst>
          </p:cNvPr>
          <p:cNvSpPr>
            <a:spLocks noChangeArrowheads="1"/>
          </p:cNvSpPr>
          <p:nvPr/>
        </p:nvSpPr>
        <p:spPr bwMode="auto">
          <a:xfrm flipH="1" flipV="1">
            <a:off x="-4042756" y="37749160"/>
            <a:ext cx="45719"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7F7F7F"/>
                </a:solidFill>
                <a:effectLst/>
                <a:latin typeface="Calibri" panose="020F0502020204030204" pitchFamily="34" charset="0"/>
                <a:ea typeface="Calibri" panose="020F0502020204030204" pitchFamily="34" charset="0"/>
                <a:cs typeface="Calibri" panose="020F0502020204030204" pitchFamily="34" charset="0"/>
              </a:rPr>
              <a:t>Sales per day £k</a:t>
            </a:r>
            <a:endPar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0" name="Rectangle 8">
            <a:extLst>
              <a:ext uri="{FF2B5EF4-FFF2-40B4-BE49-F238E27FC236}">
                <a16:creationId xmlns:a16="http://schemas.microsoft.com/office/drawing/2014/main" id="{E5242132-2503-CD44-9990-90C273E8C4B7}"/>
              </a:ext>
            </a:extLst>
          </p:cNvPr>
          <p:cNvSpPr>
            <a:spLocks noChangeArrowheads="1"/>
          </p:cNvSpPr>
          <p:nvPr/>
        </p:nvSpPr>
        <p:spPr bwMode="auto">
          <a:xfrm flipV="1">
            <a:off x="-2882315" y="36289342"/>
            <a:ext cx="7983561" cy="33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if we show a set of data from a similar process, this one monitored daily, we can see that all the variation is Common Cause (i.e. from within the system) and that the process is fairly predictable, hence within limits every month.</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tabular data set also illustrates the erroneous assumptions that can be derived from looking at percentages. Leaping to conclusions can cause problems in an organisation when we fail to ensure that data are appropriately viewed in the whole and on a continuous basis. Data are more revealing if plotted as a process behaviour chart, as time connects points in the data with events in the real world, one can see patterns emerging and prediction of performance is more easily achieved.</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Self-Examination: in your organisation</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How do management reports work: is there just tabular data, do people use point comparison, do reports distinguish between normal behaviour and exceptional events? </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Is data of sufficient quality to assess ‘system behaviour’ and what are the consequences of not understanding data?</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what extent is Voice of the System driving continual improvements and innovation?</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Exploration: inspiring stories around Voice of the System </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Donald J.Wheeler, Understanding Variation – the Key to Understanding Chaos, SPC Press</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Process Behaviour Charts (control charts): </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http://en.wikipedia.org/wiki/Control_chart</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Performance indicators: </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rPr>
              <a:t>http://en.wikipedia.org/wiki/Performance_indicator</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Root cause analysis: </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rPr>
              <a:t>http://www.youtube.com/watch?v=v7M1Gs951Jk</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Daniel Boorstin - American historian at the University of Chicago, writing on many topics in American history and world history and was twelfth Librarian of the United States Congress.</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Miron Tribus - American organisational theorist, who was the director of the Centre for Advanced Engineering Study at MIT from 1974 to 1986.</a:t>
            </a:r>
            <a:endPar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DEE044FD-F817-794A-9BAE-066D4B23425F}"/>
              </a:ext>
            </a:extLst>
          </p:cNvPr>
          <p:cNvSpPr>
            <a:spLocks noGrp="1"/>
          </p:cNvSpPr>
          <p:nvPr>
            <p:ph idx="1"/>
          </p:nvPr>
        </p:nvSpPr>
        <p:spPr>
          <a:xfrm>
            <a:off x="351128" y="1242786"/>
            <a:ext cx="8500771" cy="4837369"/>
          </a:xfrm>
        </p:spPr>
        <p:txBody>
          <a:bodyPr/>
          <a:lstStyle/>
          <a:p>
            <a:r>
              <a:rPr lang="en-GB" sz="1800" b="0" dirty="0">
                <a:ea typeface="Calibri" panose="020F0502020204030204" pitchFamily="34" charset="0"/>
              </a:rPr>
              <a:t>There is a </a:t>
            </a:r>
            <a:r>
              <a:rPr lang="en-GB" sz="1800" dirty="0">
                <a:ea typeface="Calibri" panose="020F0502020204030204" pitchFamily="34" charset="0"/>
              </a:rPr>
              <a:t>simple, reliable and proven 80-year-old method that works </a:t>
            </a:r>
            <a:r>
              <a:rPr lang="en-GB" sz="1800" b="0" dirty="0">
                <a:ea typeface="Calibri" panose="020F0502020204030204" pitchFamily="34" charset="0"/>
              </a:rPr>
              <a:t>- graph the numbers over time - a process behaviour chart - to include available and relevant historical data. </a:t>
            </a:r>
          </a:p>
          <a:p>
            <a:endParaRPr lang="en-GB" sz="1050" dirty="0">
              <a:ea typeface="Calibri" panose="020F0502020204030204" pitchFamily="34" charset="0"/>
            </a:endParaRPr>
          </a:p>
          <a:p>
            <a:r>
              <a:rPr lang="en-GB" sz="1800" i="1" dirty="0">
                <a:ea typeface="Calibri" panose="020F0502020204030204" pitchFamily="34" charset="0"/>
              </a:rPr>
              <a:t>Why this way?</a:t>
            </a:r>
            <a:endParaRPr lang="en-GB" sz="1800" dirty="0">
              <a:ea typeface="Calibri" panose="020F0502020204030204" pitchFamily="34" charset="0"/>
            </a:endParaRPr>
          </a:p>
          <a:p>
            <a:r>
              <a:rPr lang="en-GB" sz="1800" b="0" dirty="0">
                <a:ea typeface="Calibri" panose="020F0502020204030204" pitchFamily="34" charset="0"/>
              </a:rPr>
              <a:t>Comparisons are limited due to the low quantity of data used and they are weak as both numbers will be subject to the two types of </a:t>
            </a:r>
            <a:r>
              <a:rPr lang="en-GB" sz="1800" b="0" u="sng" dirty="0">
                <a:ea typeface="Calibri" panose="020F0502020204030204" pitchFamily="34" charset="0"/>
              </a:rPr>
              <a:t>variation</a:t>
            </a:r>
            <a:r>
              <a:rPr lang="en-GB" sz="1800" b="0" baseline="30000" dirty="0">
                <a:ea typeface="Calibri" panose="020F0502020204030204" pitchFamily="34" charset="0"/>
              </a:rPr>
              <a:t> </a:t>
            </a:r>
            <a:r>
              <a:rPr lang="en-GB" sz="1800" b="0" dirty="0">
                <a:ea typeface="Calibri" panose="020F0502020204030204" pitchFamily="34" charset="0"/>
              </a:rPr>
              <a:t>that exist in real world data: </a:t>
            </a:r>
          </a:p>
          <a:p>
            <a:endParaRPr lang="en-GB" sz="1050" b="0" dirty="0">
              <a:ea typeface="Calibri" panose="020F0502020204030204" pitchFamily="34" charset="0"/>
            </a:endParaRPr>
          </a:p>
          <a:p>
            <a:pPr marL="420210" lvl="2" indent="-285750">
              <a:buFont typeface="Arial" panose="020B0604020202020204" pitchFamily="34" charset="0"/>
              <a:buChar char="•"/>
            </a:pPr>
            <a:r>
              <a:rPr lang="en-GB" sz="1800" b="1" dirty="0">
                <a:ea typeface="Calibri" panose="020F0502020204030204" pitchFamily="34" charset="0"/>
              </a:rPr>
              <a:t>Common Cause</a:t>
            </a:r>
            <a:r>
              <a:rPr lang="en-GB" sz="1800" dirty="0">
                <a:ea typeface="Calibri" panose="020F0502020204030204" pitchFamily="34" charset="0"/>
              </a:rPr>
              <a:t> </a:t>
            </a:r>
            <a:r>
              <a:rPr lang="en-GB" sz="1600" b="0" dirty="0">
                <a:ea typeface="Calibri" panose="020F0502020204030204" pitchFamily="34" charset="0"/>
              </a:rPr>
              <a:t>- a result of normal behaviour of the process or system </a:t>
            </a:r>
          </a:p>
          <a:p>
            <a:pPr marL="420210" lvl="2" indent="-285750">
              <a:buFont typeface="Arial" panose="020B0604020202020204" pitchFamily="34" charset="0"/>
              <a:buChar char="•"/>
            </a:pPr>
            <a:r>
              <a:rPr lang="en-GB" sz="1800" b="1" dirty="0">
                <a:ea typeface="Calibri" panose="020F0502020204030204" pitchFamily="34" charset="0"/>
              </a:rPr>
              <a:t>Special Cause </a:t>
            </a:r>
            <a:r>
              <a:rPr lang="en-GB" sz="1600" dirty="0">
                <a:ea typeface="Calibri" panose="020F0502020204030204" pitchFamily="34" charset="0"/>
              </a:rPr>
              <a:t>-</a:t>
            </a:r>
            <a:r>
              <a:rPr lang="en-GB" sz="1600" b="0" dirty="0">
                <a:ea typeface="Calibri" panose="020F0502020204030204" pitchFamily="34" charset="0"/>
              </a:rPr>
              <a:t> a result of external factors; not normal. When attempting to change any process, Special Cause variation needs to be resolved first in order to stabilise the situation.</a:t>
            </a:r>
          </a:p>
          <a:p>
            <a:endParaRPr lang="en-GB" sz="1050" b="0" dirty="0">
              <a:ea typeface="Calibri" panose="020F0502020204030204" pitchFamily="34" charset="0"/>
            </a:endParaRPr>
          </a:p>
          <a:p>
            <a:r>
              <a:rPr lang="en-GB" sz="1800" b="0" dirty="0">
                <a:ea typeface="Calibri" panose="020F0502020204030204" pitchFamily="34" charset="0"/>
              </a:rPr>
              <a:t>Bar and pie charts do not easily show the variable nature of the </a:t>
            </a:r>
            <a:r>
              <a:rPr lang="en-GB" sz="1800" b="0" u="sng" dirty="0">
                <a:ea typeface="Calibri" panose="020F0502020204030204" pitchFamily="34" charset="0"/>
              </a:rPr>
              <a:t>data over time</a:t>
            </a:r>
            <a:r>
              <a:rPr lang="en-GB" sz="1800" b="0" dirty="0">
                <a:ea typeface="Calibri" panose="020F0502020204030204" pitchFamily="34" charset="0"/>
              </a:rPr>
              <a:t>. </a:t>
            </a:r>
          </a:p>
          <a:p>
            <a:endParaRPr lang="en-GB" sz="1050" b="0" dirty="0">
              <a:ea typeface="Calibri" panose="020F0502020204030204" pitchFamily="34" charset="0"/>
            </a:endParaRPr>
          </a:p>
          <a:p>
            <a:r>
              <a:rPr lang="en-GB" sz="1800" b="0" dirty="0">
                <a:ea typeface="Calibri" panose="020F0502020204030204" pitchFamily="34" charset="0"/>
              </a:rPr>
              <a:t>A process behaviour chart does this and allows for the inclusion of natural process limits; the expected upper and lower maximum values the data can take. </a:t>
            </a:r>
          </a:p>
          <a:p>
            <a:endParaRPr lang="en-GB" sz="1050" b="0" dirty="0">
              <a:ea typeface="Calibri" panose="020F0502020204030204" pitchFamily="34" charset="0"/>
            </a:endParaRPr>
          </a:p>
          <a:p>
            <a:r>
              <a:rPr lang="en-GB" sz="1800" b="0" dirty="0">
                <a:ea typeface="Calibri" panose="020F0502020204030204" pitchFamily="34" charset="0"/>
              </a:rPr>
              <a:t>It describes how a process is behaving, and critically, whether it is predictable or unpredictable</a:t>
            </a:r>
            <a:r>
              <a:rPr lang="en-GB" sz="1800" b="0" dirty="0"/>
              <a:t> </a:t>
            </a:r>
          </a:p>
        </p:txBody>
      </p:sp>
      <p:sp>
        <p:nvSpPr>
          <p:cNvPr id="3" name="TextBox 2">
            <a:extLst>
              <a:ext uri="{FF2B5EF4-FFF2-40B4-BE49-F238E27FC236}">
                <a16:creationId xmlns:a16="http://schemas.microsoft.com/office/drawing/2014/main" id="{DB811CB3-4136-8248-893D-F1927CC6672C}"/>
              </a:ext>
            </a:extLst>
          </p:cNvPr>
          <p:cNvSpPr txBox="1"/>
          <p:nvPr/>
        </p:nvSpPr>
        <p:spPr>
          <a:xfrm>
            <a:off x="10274300" y="4076700"/>
            <a:ext cx="0" cy="0"/>
          </a:xfrm>
          <a:prstGeom prst="rect">
            <a:avLst/>
          </a:prstGeom>
          <a:noFill/>
        </p:spPr>
        <p:txBody>
          <a:bodyPr wrap="none" lIns="0" tIns="0" rIns="0" bIns="0" rtlCol="0">
            <a:noAutofit/>
          </a:bodyPr>
          <a:lstStyle/>
          <a:p>
            <a:endParaRPr lang="en-US" sz="857"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603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BE73-4753-D848-9EE7-F261EAD46827}"/>
              </a:ext>
            </a:extLst>
          </p:cNvPr>
          <p:cNvSpPr>
            <a:spLocks noGrp="1"/>
          </p:cNvSpPr>
          <p:nvPr>
            <p:ph type="title"/>
          </p:nvPr>
        </p:nvSpPr>
        <p:spPr/>
        <p:txBody>
          <a:bodyPr/>
          <a:lstStyle/>
          <a:p>
            <a:r>
              <a:rPr lang="en-US" sz="2400" dirty="0"/>
              <a:t>Listening to the Voice of the Process?</a:t>
            </a:r>
          </a:p>
        </p:txBody>
      </p:sp>
      <p:sp>
        <p:nvSpPr>
          <p:cNvPr id="4" name="Slide Number Placeholder 3">
            <a:extLst>
              <a:ext uri="{FF2B5EF4-FFF2-40B4-BE49-F238E27FC236}">
                <a16:creationId xmlns:a16="http://schemas.microsoft.com/office/drawing/2014/main" id="{A67970D7-0030-F44F-ACDE-B52E9F703E66}"/>
              </a:ext>
            </a:extLst>
          </p:cNvPr>
          <p:cNvSpPr>
            <a:spLocks noGrp="1"/>
          </p:cNvSpPr>
          <p:nvPr>
            <p:ph type="sldNum" sz="quarter" idx="12"/>
          </p:nvPr>
        </p:nvSpPr>
        <p:spPr/>
        <p:txBody>
          <a:bodyPr/>
          <a:lstStyle/>
          <a:p>
            <a:fld id="{0B868178-02AE-42FC-958D-6B8F13B60175}" type="slidenum">
              <a:rPr lang="en-GB" smtClean="0">
                <a:solidFill>
                  <a:srgbClr val="6400AA"/>
                </a:solidFill>
              </a:rPr>
              <a:pPr/>
              <a:t>6</a:t>
            </a:fld>
            <a:endParaRPr lang="en-GB" dirty="0">
              <a:solidFill>
                <a:srgbClr val="6400AA"/>
              </a:solidFill>
            </a:endParaRPr>
          </a:p>
        </p:txBody>
      </p:sp>
      <p:sp>
        <p:nvSpPr>
          <p:cNvPr id="6" name="Rectangle 4">
            <a:extLst>
              <a:ext uri="{FF2B5EF4-FFF2-40B4-BE49-F238E27FC236}">
                <a16:creationId xmlns:a16="http://schemas.microsoft.com/office/drawing/2014/main" id="{EA808975-7335-B747-A361-66542E50A843}"/>
              </a:ext>
            </a:extLst>
          </p:cNvPr>
          <p:cNvSpPr>
            <a:spLocks noChangeArrowheads="1"/>
          </p:cNvSpPr>
          <p:nvPr/>
        </p:nvSpPr>
        <p:spPr bwMode="auto">
          <a:xfrm>
            <a:off x="-2882315" y="-1118844"/>
            <a:ext cx="7983561" cy="3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Calibri" panose="020F0502020204030204" pitchFamily="34" charset="0"/>
              <a:cs typeface="Calibri" panose="020F0502020204030204" pitchFamily="34" charset="0"/>
            </a:endParaRPr>
          </a:p>
        </p:txBody>
      </p:sp>
      <p:pic>
        <p:nvPicPr>
          <p:cNvPr id="1027" name="Picture 1073741828">
            <a:extLst>
              <a:ext uri="{FF2B5EF4-FFF2-40B4-BE49-F238E27FC236}">
                <a16:creationId xmlns:a16="http://schemas.microsoft.com/office/drawing/2014/main" id="{6C6CD595-DB9D-B549-B33B-0BA4876E5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08138" y="-707591"/>
            <a:ext cx="181570" cy="19958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00">
            <a:extLst>
              <a:ext uri="{FF2B5EF4-FFF2-40B4-BE49-F238E27FC236}">
                <a16:creationId xmlns:a16="http://schemas.microsoft.com/office/drawing/2014/main" id="{C258A5D5-E069-524E-B500-EDB6F34FCDBC}"/>
              </a:ext>
            </a:extLst>
          </p:cNvPr>
          <p:cNvSpPr txBox="1">
            <a:spLocks noChangeArrowheads="1"/>
          </p:cNvSpPr>
          <p:nvPr/>
        </p:nvSpPr>
        <p:spPr bwMode="auto">
          <a:xfrm>
            <a:off x="27985700" y="35348195"/>
            <a:ext cx="5017446" cy="24009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7F7F7F"/>
                </a:solidFill>
                <a:effectLst/>
                <a:latin typeface="Calibri" panose="020F0502020204030204" pitchFamily="34" charset="0"/>
                <a:ea typeface="Calibri" panose="020F0502020204030204" pitchFamily="34" charset="0"/>
                <a:cs typeface="Calibri" panose="020F0502020204030204" pitchFamily="34" charset="0"/>
              </a:rPr>
              <a:t>mean</a:t>
            </a:r>
            <a:endPar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9" name="Rectangle 7">
            <a:extLst>
              <a:ext uri="{FF2B5EF4-FFF2-40B4-BE49-F238E27FC236}">
                <a16:creationId xmlns:a16="http://schemas.microsoft.com/office/drawing/2014/main" id="{4B7F6CB8-E52F-4447-9163-FC8C626A58B9}"/>
              </a:ext>
            </a:extLst>
          </p:cNvPr>
          <p:cNvSpPr>
            <a:spLocks noChangeArrowheads="1"/>
          </p:cNvSpPr>
          <p:nvPr/>
        </p:nvSpPr>
        <p:spPr bwMode="auto">
          <a:xfrm flipH="1" flipV="1">
            <a:off x="-4042756" y="37749160"/>
            <a:ext cx="45719"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7F7F7F"/>
                </a:solidFill>
                <a:effectLst/>
                <a:latin typeface="Calibri" panose="020F0502020204030204" pitchFamily="34" charset="0"/>
                <a:ea typeface="Calibri" panose="020F0502020204030204" pitchFamily="34" charset="0"/>
                <a:cs typeface="Calibri" panose="020F0502020204030204" pitchFamily="34" charset="0"/>
              </a:rPr>
              <a:t>Sales per day £k</a:t>
            </a:r>
            <a:endPar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0" name="Rectangle 8">
            <a:extLst>
              <a:ext uri="{FF2B5EF4-FFF2-40B4-BE49-F238E27FC236}">
                <a16:creationId xmlns:a16="http://schemas.microsoft.com/office/drawing/2014/main" id="{E5242132-2503-CD44-9990-90C273E8C4B7}"/>
              </a:ext>
            </a:extLst>
          </p:cNvPr>
          <p:cNvSpPr>
            <a:spLocks noChangeArrowheads="1"/>
          </p:cNvSpPr>
          <p:nvPr/>
        </p:nvSpPr>
        <p:spPr bwMode="auto">
          <a:xfrm flipV="1">
            <a:off x="-2882315" y="36289342"/>
            <a:ext cx="7983561" cy="33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if we show a set of data from a similar process, this one monitored daily, we can see that all the variation is Common Cause (i.e. from within the system) and that the process is fairly predictable, hence within limits every month.</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tabular data set also illustrates the erroneous assumptions that can be derived from looking at percentages. Leaping to conclusions can cause problems in an organisation when we fail to ensure that data are appropriately viewed in the whole and on a continuous basis. Data are more revealing if plotted as a process behaviour chart, as time connects points in the data with events in the real world, one can see patterns emerging and prediction of performance is more easily achieved.</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Self-Examination: in your organisation</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How do management reports work: is there just tabular data, do people use point comparison, do reports distinguish between normal behaviour and exceptional events? </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Is data of sufficient quality to assess ‘system behaviour’ and what are the consequences of not understanding data?</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what extent is Voice of the System driving continual improvements and innovation?</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Exploration: inspiring stories around Voice of the System </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Donald J.Wheeler, Understanding Variation – the Key to Understanding Chaos, SPC Press</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Process Behaviour Charts (control charts): </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http://en.wikipedia.org/wiki/Control_chart</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Performance indicators: </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rPr>
              <a:t>http://en.wikipedia.org/wiki/Performance_indicator</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Root cause analysis: </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rPr>
              <a:t>http://www.youtube.com/watch?v=v7M1Gs951Jk</a:t>
            </a: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Daniel Boorstin - American historian at the University of Chicago, writing on many topics in American history and world history and was twelfth Librarian of the United States Congress.</a:t>
            </a:r>
            <a:endPar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Miron Tribus - American organisational theorist, who was the director of the Centre for Advanced Engineering Study at MIT from 1974 to 1986.</a:t>
            </a:r>
            <a:endPar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BBAD3F84-58BD-B047-9115-68C0A0C2CFE1}"/>
              </a:ext>
            </a:extLst>
          </p:cNvPr>
          <p:cNvGrpSpPr/>
          <p:nvPr/>
        </p:nvGrpSpPr>
        <p:grpSpPr>
          <a:xfrm>
            <a:off x="4181332" y="1232610"/>
            <a:ext cx="4664275" cy="3159167"/>
            <a:chOff x="0" y="0"/>
            <a:chExt cx="4187825" cy="2243455"/>
          </a:xfrm>
        </p:grpSpPr>
        <p:grpSp>
          <p:nvGrpSpPr>
            <p:cNvPr id="14" name="Group 13">
              <a:extLst>
                <a:ext uri="{FF2B5EF4-FFF2-40B4-BE49-F238E27FC236}">
                  <a16:creationId xmlns:a16="http://schemas.microsoft.com/office/drawing/2014/main" id="{3F8EDE30-87F4-E647-B7FD-957981DAD844}"/>
                </a:ext>
              </a:extLst>
            </p:cNvPr>
            <p:cNvGrpSpPr/>
            <p:nvPr/>
          </p:nvGrpSpPr>
          <p:grpSpPr>
            <a:xfrm>
              <a:off x="0" y="0"/>
              <a:ext cx="4187825" cy="2243455"/>
              <a:chOff x="0" y="0"/>
              <a:chExt cx="4187825" cy="2243455"/>
            </a:xfrm>
          </p:grpSpPr>
          <p:pic>
            <p:nvPicPr>
              <p:cNvPr id="16" name="Picture 15" descr="chart">
                <a:extLst>
                  <a:ext uri="{FF2B5EF4-FFF2-40B4-BE49-F238E27FC236}">
                    <a16:creationId xmlns:a16="http://schemas.microsoft.com/office/drawing/2014/main" id="{6332E285-BCDF-5049-80FD-1450AB2EE11E}"/>
                  </a:ext>
                </a:extLst>
              </p:cNvPr>
              <p:cNvPicPr>
                <a:picLocks noChangeAspect="1"/>
              </p:cNvPicPr>
              <p:nvPr/>
            </p:nvPicPr>
            <p:blipFill rotWithShape="1">
              <a:blip r:embed="rId6">
                <a:extLst>
                  <a:ext uri="{28A0092B-C50C-407E-A947-70E740481C1C}">
                    <a14:useLocalDpi xmlns:a14="http://schemas.microsoft.com/office/drawing/2010/main" val="0"/>
                  </a:ext>
                </a:extLst>
              </a:blip>
              <a:srcRect l="5081" t="16666" r="4600" b="3334"/>
              <a:stretch/>
            </p:blipFill>
            <p:spPr bwMode="auto">
              <a:xfrm>
                <a:off x="0" y="0"/>
                <a:ext cx="4187825" cy="2243455"/>
              </a:xfrm>
              <a:prstGeom prst="rect">
                <a:avLst/>
              </a:prstGeom>
              <a:noFill/>
              <a:ln>
                <a:noFill/>
              </a:ln>
              <a:extLst>
                <a:ext uri="{53640926-AAD7-44D8-BBD7-CCE9431645EC}">
                  <a14:shadowObscured xmlns:a14="http://schemas.microsoft.com/office/drawing/2010/main"/>
                </a:ext>
              </a:extLst>
            </p:spPr>
          </p:pic>
          <p:sp>
            <p:nvSpPr>
              <p:cNvPr id="17" name="Text Box 200">
                <a:extLst>
                  <a:ext uri="{FF2B5EF4-FFF2-40B4-BE49-F238E27FC236}">
                    <a16:creationId xmlns:a16="http://schemas.microsoft.com/office/drawing/2014/main" id="{B70D7D57-0B2A-2543-8A3F-82190A287D2C}"/>
                  </a:ext>
                </a:extLst>
              </p:cNvPr>
              <p:cNvSpPr txBox="1">
                <a:spLocks noChangeArrowheads="1"/>
              </p:cNvSpPr>
              <p:nvPr/>
            </p:nvSpPr>
            <p:spPr bwMode="auto">
              <a:xfrm>
                <a:off x="1971675" y="0"/>
                <a:ext cx="361950" cy="180975"/>
              </a:xfrm>
              <a:prstGeom prst="rect">
                <a:avLst/>
              </a:prstGeom>
              <a:solidFill>
                <a:srgbClr val="FFFFFF"/>
              </a:solidFill>
              <a:ln w="9525">
                <a:noFill/>
                <a:miter lim="800000"/>
                <a:headEnd/>
                <a:tailEnd/>
              </a:ln>
            </p:spPr>
            <p:txBody>
              <a:bodyPr rot="0" vert="horz" wrap="square" lIns="0" tIns="0" rIns="0" bIns="0" anchor="t" anchorCtr="0">
                <a:noAutofit/>
              </a:bodyPr>
              <a:lstStyle/>
              <a:p>
                <a:pPr>
                  <a:lnSpc>
                    <a:spcPct val="115000"/>
                  </a:lnSpc>
                  <a:spcAft>
                    <a:spcPts val="1000"/>
                  </a:spcAft>
                </a:pPr>
                <a:r>
                  <a:rPr lang="en-GB" sz="800">
                    <a:solidFill>
                      <a:srgbClr val="7F7F7F"/>
                    </a:solidFill>
                    <a:effectLst/>
                    <a:latin typeface="Calibri" panose="020F0502020204030204" pitchFamily="34" charset="0"/>
                    <a:ea typeface="Calibri" panose="020F0502020204030204" pitchFamily="34" charset="0"/>
                    <a:cs typeface="Calibri" panose="020F0502020204030204" pitchFamily="34" charset="0"/>
                  </a:rPr>
                  <a:t>mean</a:t>
                </a:r>
                <a:endParaRPr lang="en-GB" sz="110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 Box 201">
              <a:extLst>
                <a:ext uri="{FF2B5EF4-FFF2-40B4-BE49-F238E27FC236}">
                  <a16:creationId xmlns:a16="http://schemas.microsoft.com/office/drawing/2014/main" id="{3EA1F61C-A368-0844-923E-1C2DC6FDB4E8}"/>
                </a:ext>
              </a:extLst>
            </p:cNvPr>
            <p:cNvSpPr txBox="1">
              <a:spLocks noChangeArrowheads="1"/>
            </p:cNvSpPr>
            <p:nvPr/>
          </p:nvSpPr>
          <p:spPr bwMode="auto">
            <a:xfrm>
              <a:off x="1009650" y="0"/>
              <a:ext cx="695325" cy="180975"/>
            </a:xfrm>
            <a:prstGeom prst="rect">
              <a:avLst/>
            </a:prstGeom>
            <a:solidFill>
              <a:srgbClr val="FFFFFF"/>
            </a:solidFill>
            <a:ln w="9525">
              <a:noFill/>
              <a:miter lim="800000"/>
              <a:headEnd/>
              <a:tailEnd/>
            </a:ln>
          </p:spPr>
          <p:txBody>
            <a:bodyPr rot="0" vert="horz" wrap="square" lIns="0" tIns="0" rIns="0" bIns="0" anchor="t" anchorCtr="0">
              <a:noAutofit/>
            </a:bodyPr>
            <a:lstStyle/>
            <a:p>
              <a:pPr>
                <a:lnSpc>
                  <a:spcPct val="115000"/>
                </a:lnSpc>
                <a:spcAft>
                  <a:spcPts val="1000"/>
                </a:spcAft>
              </a:pPr>
              <a:r>
                <a:rPr lang="en-GB" sz="800">
                  <a:solidFill>
                    <a:srgbClr val="7F7F7F"/>
                  </a:solidFill>
                  <a:effectLst/>
                  <a:latin typeface="Calibri" panose="020F0502020204030204" pitchFamily="34" charset="0"/>
                  <a:ea typeface="Calibri" panose="020F0502020204030204" pitchFamily="34" charset="0"/>
                  <a:cs typeface="Calibri" panose="020F0502020204030204" pitchFamily="34" charset="0"/>
                </a:rPr>
                <a:t>Sales per day £k</a:t>
              </a:r>
              <a:endParaRPr lang="en-GB" sz="110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7" name="Content Placeholder 6">
            <a:extLst>
              <a:ext uri="{FF2B5EF4-FFF2-40B4-BE49-F238E27FC236}">
                <a16:creationId xmlns:a16="http://schemas.microsoft.com/office/drawing/2014/main" id="{DEE044FD-F817-794A-9BAE-066D4B23425F}"/>
              </a:ext>
            </a:extLst>
          </p:cNvPr>
          <p:cNvSpPr>
            <a:spLocks noGrp="1"/>
          </p:cNvSpPr>
          <p:nvPr>
            <p:ph idx="1"/>
          </p:nvPr>
        </p:nvSpPr>
        <p:spPr>
          <a:xfrm>
            <a:off x="376529" y="1153887"/>
            <a:ext cx="3679741" cy="3374570"/>
          </a:xfrm>
        </p:spPr>
        <p:txBody>
          <a:bodyPr/>
          <a:lstStyle/>
          <a:p>
            <a:r>
              <a:rPr lang="en-US" sz="1800" b="0" dirty="0"/>
              <a:t>If we show example data from a similar process, we see that variation is Common Cause (i.e. within process) and that it’s fairly predictable, i.e. within expected limits.</a:t>
            </a:r>
          </a:p>
          <a:p>
            <a:endParaRPr lang="en-US" sz="1050" b="0" dirty="0"/>
          </a:p>
          <a:p>
            <a:r>
              <a:rPr lang="en-US" sz="1800" b="0" dirty="0"/>
              <a:t>In a </a:t>
            </a:r>
            <a:r>
              <a:rPr lang="en-US" sz="1800" b="0" u="sng" dirty="0"/>
              <a:t>process </a:t>
            </a:r>
            <a:r>
              <a:rPr lang="en-US" sz="1800" b="0" u="sng" dirty="0" err="1"/>
              <a:t>behaviour</a:t>
            </a:r>
            <a:r>
              <a:rPr lang="en-US" sz="1800" b="0" u="sng" dirty="0"/>
              <a:t> chart</a:t>
            </a:r>
            <a:r>
              <a:rPr lang="en-US" sz="1800" b="0" dirty="0"/>
              <a:t>, time connects points in the data with events in the real world - we can see patterns emerging and a prediction of performance is more easily achieved.</a:t>
            </a:r>
          </a:p>
          <a:p>
            <a:endParaRPr lang="en-US" sz="1800" b="0" dirty="0"/>
          </a:p>
          <a:p>
            <a:endParaRPr lang="en-US" sz="1800" b="0" dirty="0"/>
          </a:p>
        </p:txBody>
      </p:sp>
      <p:sp>
        <p:nvSpPr>
          <p:cNvPr id="3" name="Rectangle 2">
            <a:extLst>
              <a:ext uri="{FF2B5EF4-FFF2-40B4-BE49-F238E27FC236}">
                <a16:creationId xmlns:a16="http://schemas.microsoft.com/office/drawing/2014/main" id="{AA2F621B-EF87-F141-A2A3-2D62745A6BCA}"/>
              </a:ext>
            </a:extLst>
          </p:cNvPr>
          <p:cNvSpPr/>
          <p:nvPr/>
        </p:nvSpPr>
        <p:spPr>
          <a:xfrm>
            <a:off x="291223" y="4464413"/>
            <a:ext cx="8489228" cy="1831271"/>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In your environments …</a:t>
            </a:r>
            <a:endParaRPr lang="en-US" sz="1600" dirty="0">
              <a:latin typeface="Calibri" panose="020F0502020204030204" pitchFamily="34" charset="0"/>
              <a:cs typeface="Calibri" panose="020F0502020204030204" pitchFamily="34" charset="0"/>
            </a:endParaRPr>
          </a:p>
          <a:p>
            <a:pPr marL="628650" lvl="1" indent="-171450">
              <a:spcBef>
                <a:spcPts val="600"/>
              </a:spcBef>
              <a:buFont typeface="Arial" panose="020B0604020202020204" pitchFamily="34" charset="0"/>
              <a:buChar char="•"/>
            </a:pPr>
            <a:r>
              <a:rPr lang="en-US" sz="1600" i="1" dirty="0">
                <a:latin typeface="Calibri" panose="020F0502020204030204" pitchFamily="34" charset="0"/>
                <a:cs typeface="Calibri" panose="020F0502020204030204" pitchFamily="34" charset="0"/>
              </a:rPr>
              <a:t>How do reports work: just tabular data, using point comparison, and do reports distinguish between normal </a:t>
            </a:r>
            <a:r>
              <a:rPr lang="en-US" sz="1600" i="1" dirty="0" err="1">
                <a:latin typeface="Calibri" panose="020F0502020204030204" pitchFamily="34" charset="0"/>
                <a:cs typeface="Calibri" panose="020F0502020204030204" pitchFamily="34" charset="0"/>
              </a:rPr>
              <a:t>behaviour</a:t>
            </a:r>
            <a:r>
              <a:rPr lang="en-US" sz="1600" i="1" dirty="0">
                <a:latin typeface="Calibri" panose="020F0502020204030204" pitchFamily="34" charset="0"/>
                <a:cs typeface="Calibri" panose="020F0502020204030204" pitchFamily="34" charset="0"/>
              </a:rPr>
              <a:t> and exceptional events? </a:t>
            </a:r>
          </a:p>
          <a:p>
            <a:pPr marL="628650" lvl="1" indent="-171450">
              <a:spcBef>
                <a:spcPts val="600"/>
              </a:spcBef>
              <a:buFont typeface="Arial" panose="020B0604020202020204" pitchFamily="34" charset="0"/>
              <a:buChar char="•"/>
            </a:pPr>
            <a:r>
              <a:rPr lang="en-US" sz="1600" i="1" dirty="0">
                <a:latin typeface="Calibri" panose="020F0502020204030204" pitchFamily="34" charset="0"/>
                <a:cs typeface="Calibri" panose="020F0502020204030204" pitchFamily="34" charset="0"/>
              </a:rPr>
              <a:t>Is data of sufficient quality to assess aspects of ‘</a:t>
            </a:r>
            <a:r>
              <a:rPr lang="en-US" sz="1600" i="1" dirty="0" err="1">
                <a:latin typeface="Calibri" panose="020F0502020204030204" pitchFamily="34" charset="0"/>
                <a:cs typeface="Calibri" panose="020F0502020204030204" pitchFamily="34" charset="0"/>
              </a:rPr>
              <a:t>behaviour</a:t>
            </a:r>
            <a:r>
              <a:rPr lang="en-US" sz="1600" i="1" dirty="0">
                <a:latin typeface="Calibri" panose="020F0502020204030204" pitchFamily="34" charset="0"/>
                <a:cs typeface="Calibri" panose="020F0502020204030204" pitchFamily="34" charset="0"/>
              </a:rPr>
              <a:t>’ - what are the consequences of not understanding data?</a:t>
            </a:r>
          </a:p>
          <a:p>
            <a:pPr marL="628650" lvl="1" indent="-171450">
              <a:spcBef>
                <a:spcPts val="600"/>
              </a:spcBef>
              <a:buFont typeface="Arial" panose="020B0604020202020204" pitchFamily="34" charset="0"/>
              <a:buChar char="•"/>
            </a:pPr>
            <a:r>
              <a:rPr lang="en-US" sz="1600" i="1" dirty="0">
                <a:latin typeface="Calibri" panose="020F0502020204030204" pitchFamily="34" charset="0"/>
                <a:cs typeface="Calibri" panose="020F0502020204030204" pitchFamily="34" charset="0"/>
              </a:rPr>
              <a:t>To what extent is data driving continual improvement and innovation?</a:t>
            </a:r>
          </a:p>
        </p:txBody>
      </p:sp>
    </p:spTree>
    <p:extLst>
      <p:ext uri="{BB962C8B-B14F-4D97-AF65-F5344CB8AC3E}">
        <p14:creationId xmlns:p14="http://schemas.microsoft.com/office/powerpoint/2010/main" val="121829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069" y="305439"/>
            <a:ext cx="8350250" cy="527720"/>
          </a:xfrm>
        </p:spPr>
        <p:txBody>
          <a:bodyPr/>
          <a:lstStyle/>
          <a:p>
            <a:r>
              <a:rPr lang="en-GB" sz="2400" b="1" dirty="0"/>
              <a:t>A </a:t>
            </a:r>
            <a:r>
              <a:rPr lang="en-GB" sz="2400" dirty="0"/>
              <a:t>u</a:t>
            </a:r>
            <a:r>
              <a:rPr lang="en-GB" sz="2400" b="1" dirty="0"/>
              <a:t>seful model for </a:t>
            </a:r>
            <a:r>
              <a:rPr lang="en-GB" sz="2400" dirty="0"/>
              <a:t>D</a:t>
            </a:r>
            <a:r>
              <a:rPr lang="en-GB" sz="2400" b="1" dirty="0"/>
              <a:t>esigning Measurement for a process</a:t>
            </a:r>
          </a:p>
        </p:txBody>
      </p:sp>
      <p:sp>
        <p:nvSpPr>
          <p:cNvPr id="5" name="Rectangle 4"/>
          <p:cNvSpPr/>
          <p:nvPr/>
        </p:nvSpPr>
        <p:spPr bwMode="auto">
          <a:xfrm>
            <a:off x="3522881" y="2663367"/>
            <a:ext cx="2218171" cy="108012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a:ln>
                  <a:noFill/>
                </a:ln>
                <a:solidFill>
                  <a:schemeClr val="bg1"/>
                </a:solidFill>
                <a:effectLst/>
                <a:latin typeface="Calibri" panose="020F0502020204030204" pitchFamily="34" charset="0"/>
                <a:ea typeface="ＭＳ Ｐゴシック" pitchFamily="34" charset="-128"/>
                <a:cs typeface="Calibri" panose="020F0502020204030204" pitchFamily="34" charset="0"/>
              </a:rPr>
              <a:t>[process name</a:t>
            </a:r>
            <a:r>
              <a:rPr kumimoji="0" lang="en-GB" b="0" i="0" u="none" strike="noStrike" cap="none" normalizeH="0" dirty="0">
                <a:ln>
                  <a:noFill/>
                </a:ln>
                <a:solidFill>
                  <a:schemeClr val="bg1"/>
                </a:solidFill>
                <a:effectLst/>
                <a:latin typeface="Calibri" panose="020F0502020204030204" pitchFamily="34" charset="0"/>
                <a:ea typeface="ＭＳ Ｐゴシック" pitchFamily="34" charset="-128"/>
                <a:cs typeface="Calibri" panose="020F0502020204030204" pitchFamily="34" charset="0"/>
              </a:rPr>
              <a:t> - </a:t>
            </a:r>
            <a:r>
              <a:rPr kumimoji="0" lang="en-GB" sz="1400" b="0" i="0" u="none" strike="noStrike" cap="none" normalizeH="0" dirty="0">
                <a:ln>
                  <a:noFill/>
                </a:ln>
                <a:solidFill>
                  <a:schemeClr val="bg1"/>
                </a:solidFill>
                <a:effectLst/>
                <a:latin typeface="Calibri" panose="020F0502020204030204" pitchFamily="34" charset="0"/>
                <a:ea typeface="ＭＳ Ｐゴシック" pitchFamily="34" charset="-128"/>
                <a:cs typeface="Calibri" panose="020F0502020204030204" pitchFamily="34" charset="0"/>
              </a:rPr>
              <a:t>and very</a:t>
            </a:r>
            <a:r>
              <a:rPr kumimoji="0" lang="en-GB" b="0" i="0" u="none" strike="noStrike" cap="none" normalizeH="0" dirty="0">
                <a:ln>
                  <a:noFill/>
                </a:ln>
                <a:solidFill>
                  <a:schemeClr val="bg1"/>
                </a:solidFill>
                <a:effectLst/>
                <a:latin typeface="Calibri" panose="020F0502020204030204" pitchFamily="34" charset="0"/>
                <a:ea typeface="ＭＳ Ｐゴシック" pitchFamily="34" charset="-128"/>
                <a:cs typeface="Calibri" panose="020F0502020204030204" pitchFamily="34" charset="0"/>
              </a:rPr>
              <a:t> </a:t>
            </a:r>
            <a:r>
              <a:rPr kumimoji="0" lang="en-GB" sz="1400" b="0" i="0" u="none" strike="noStrike" cap="none" normalizeH="0" dirty="0">
                <a:ln>
                  <a:noFill/>
                </a:ln>
                <a:solidFill>
                  <a:schemeClr val="bg1"/>
                </a:solidFill>
                <a:effectLst/>
                <a:latin typeface="Calibri" panose="020F0502020204030204" pitchFamily="34" charset="0"/>
                <a:ea typeface="ＭＳ Ｐゴシック" pitchFamily="34" charset="-128"/>
                <a:cs typeface="Calibri" panose="020F0502020204030204" pitchFamily="34" charset="0"/>
              </a:rPr>
              <a:t>brief purpose, or transformation description</a:t>
            </a:r>
            <a:r>
              <a:rPr kumimoji="0" lang="en-GB" sz="2000" b="0" i="0" u="none" strike="noStrike" cap="none" normalizeH="0" dirty="0">
                <a:ln>
                  <a:noFill/>
                </a:ln>
                <a:solidFill>
                  <a:schemeClr val="bg1"/>
                </a:solidFill>
                <a:effectLst/>
                <a:latin typeface="Calibri" panose="020F0502020204030204" pitchFamily="34" charset="0"/>
                <a:ea typeface="ＭＳ Ｐゴシック" pitchFamily="34" charset="-128"/>
                <a:cs typeface="Calibri" panose="020F0502020204030204" pitchFamily="34" charset="0"/>
              </a:rPr>
              <a:t>]</a:t>
            </a:r>
            <a:endParaRPr kumimoji="0" lang="en-GB" b="0" i="0" u="none" strike="noStrike" cap="none" normalizeH="0" baseline="0" dirty="0">
              <a:ln>
                <a:noFill/>
              </a:ln>
              <a:solidFill>
                <a:schemeClr val="bg1"/>
              </a:solidFill>
              <a:effectLst/>
              <a:latin typeface="Calibri" panose="020F0502020204030204" pitchFamily="34" charset="0"/>
              <a:ea typeface="ＭＳ Ｐゴシック" pitchFamily="34" charset="-128"/>
              <a:cs typeface="Calibri" panose="020F0502020204030204" pitchFamily="34" charset="0"/>
            </a:endParaRPr>
          </a:p>
        </p:txBody>
      </p:sp>
      <p:sp>
        <p:nvSpPr>
          <p:cNvPr id="6" name="Isosceles Triangle 5"/>
          <p:cNvSpPr/>
          <p:nvPr/>
        </p:nvSpPr>
        <p:spPr bwMode="auto">
          <a:xfrm>
            <a:off x="4444909" y="4278388"/>
            <a:ext cx="1368152" cy="936104"/>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72000" tIns="0" rIns="72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b="1" dirty="0">
                <a:latin typeface="Calibri" panose="020F0502020204030204" pitchFamily="34" charset="0"/>
                <a:ea typeface="ＭＳ Ｐゴシック" pitchFamily="34" charset="-128"/>
                <a:cs typeface="Calibri" panose="020F0502020204030204" pitchFamily="34" charset="0"/>
              </a:rPr>
              <a:t>f</a:t>
            </a:r>
            <a:r>
              <a:rPr kumimoji="0" lang="en-GB" sz="14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ailure output</a:t>
            </a:r>
          </a:p>
        </p:txBody>
      </p:sp>
      <p:cxnSp>
        <p:nvCxnSpPr>
          <p:cNvPr id="8" name="Straight Arrow Connector 7"/>
          <p:cNvCxnSpPr>
            <a:stCxn id="5" idx="3"/>
          </p:cNvCxnSpPr>
          <p:nvPr/>
        </p:nvCxnSpPr>
        <p:spPr bwMode="auto">
          <a:xfrm>
            <a:off x="5741052" y="3203427"/>
            <a:ext cx="1245841"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2" name="Straight Arrow Connector 11"/>
          <p:cNvCxnSpPr>
            <a:endCxn id="6" idx="0"/>
          </p:cNvCxnSpPr>
          <p:nvPr/>
        </p:nvCxnSpPr>
        <p:spPr bwMode="auto">
          <a:xfrm>
            <a:off x="5128985" y="3753770"/>
            <a:ext cx="0" cy="524618"/>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cxnSp>
        <p:nvCxnSpPr>
          <p:cNvPr id="15" name="Straight Arrow Connector 14"/>
          <p:cNvCxnSpPr/>
          <p:nvPr/>
        </p:nvCxnSpPr>
        <p:spPr bwMode="auto">
          <a:xfrm>
            <a:off x="2068645" y="2987289"/>
            <a:ext cx="1454236"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Rectangle 15"/>
          <p:cNvSpPr/>
          <p:nvPr/>
        </p:nvSpPr>
        <p:spPr bwMode="auto">
          <a:xfrm>
            <a:off x="4444909" y="5697985"/>
            <a:ext cx="1368152" cy="673794"/>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72000" tIns="0" rIns="72000" bIns="36000" numCol="1" rtlCol="0" anchor="t" anchorCtr="0" compatLnSpc="1">
            <a:prstTxWarp prst="textNoShape">
              <a:avLst/>
            </a:prstTxWarp>
          </a:bodyPr>
          <a:lstStyle/>
          <a:p>
            <a:pPr algn="ctr" defTabSz="914400" eaLnBrk="0" fontAlgn="base" hangingPunct="0">
              <a:spcBef>
                <a:spcPct val="0"/>
              </a:spcBef>
              <a:spcAft>
                <a:spcPct val="0"/>
              </a:spcAft>
            </a:pPr>
            <a:r>
              <a:rPr lang="en-GB" sz="1400" b="1" dirty="0">
                <a:latin typeface="Calibri" panose="020F0502020204030204" pitchFamily="34" charset="0"/>
                <a:ea typeface="ＭＳ Ｐゴシック" pitchFamily="34" charset="-128"/>
                <a:cs typeface="Calibri" panose="020F0502020204030204" pitchFamily="34" charset="0"/>
              </a:rPr>
              <a:t>Rework and Recovery activity</a:t>
            </a:r>
          </a:p>
        </p:txBody>
      </p:sp>
      <p:cxnSp>
        <p:nvCxnSpPr>
          <p:cNvPr id="18" name="Straight Arrow Connector 17"/>
          <p:cNvCxnSpPr>
            <a:stCxn id="6" idx="3"/>
            <a:endCxn id="16" idx="0"/>
          </p:cNvCxnSpPr>
          <p:nvPr/>
        </p:nvCxnSpPr>
        <p:spPr bwMode="auto">
          <a:xfrm>
            <a:off x="5128985" y="5214492"/>
            <a:ext cx="0" cy="483493"/>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cxnSp>
        <p:nvCxnSpPr>
          <p:cNvPr id="27" name="Elbow Connector 26"/>
          <p:cNvCxnSpPr/>
          <p:nvPr/>
        </p:nvCxnSpPr>
        <p:spPr bwMode="auto">
          <a:xfrm rot="16200000" flipV="1">
            <a:off x="3276754" y="4561886"/>
            <a:ext cx="1988739" cy="372507"/>
          </a:xfrm>
          <a:prstGeom prst="bentConnector3">
            <a:avLst>
              <a:gd name="adj1" fmla="val -1860"/>
            </a:avLst>
          </a:prstGeom>
          <a:solidFill>
            <a:schemeClr val="accent1"/>
          </a:solidFill>
          <a:ln w="38100" cap="flat" cmpd="sng" algn="ctr">
            <a:solidFill>
              <a:srgbClr val="FF0000"/>
            </a:solidFill>
            <a:prstDash val="sysDash"/>
            <a:round/>
            <a:headEnd type="none" w="med" len="med"/>
            <a:tailEnd type="arrow"/>
          </a:ln>
          <a:effectLst/>
        </p:spPr>
      </p:cxnSp>
      <p:cxnSp>
        <p:nvCxnSpPr>
          <p:cNvPr id="30" name="Straight Arrow Connector 29"/>
          <p:cNvCxnSpPr/>
          <p:nvPr/>
        </p:nvCxnSpPr>
        <p:spPr bwMode="auto">
          <a:xfrm flipH="1">
            <a:off x="662910" y="5922170"/>
            <a:ext cx="3781999" cy="21500"/>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cxnSp>
        <p:nvCxnSpPr>
          <p:cNvPr id="13" name="Straight Arrow Connector 12"/>
          <p:cNvCxnSpPr>
            <a:cxnSpLocks/>
          </p:cNvCxnSpPr>
          <p:nvPr/>
        </p:nvCxnSpPr>
        <p:spPr bwMode="auto">
          <a:xfrm>
            <a:off x="4655709" y="1619127"/>
            <a:ext cx="0" cy="1044240"/>
          </a:xfrm>
          <a:prstGeom prst="straightConnector1">
            <a:avLst/>
          </a:prstGeom>
          <a:solidFill>
            <a:schemeClr val="accent1"/>
          </a:solidFill>
          <a:ln w="38100" cap="flat" cmpd="sng" algn="ctr">
            <a:solidFill>
              <a:schemeClr val="tx1"/>
            </a:solidFill>
            <a:prstDash val="sysDash"/>
            <a:round/>
            <a:headEnd type="none" w="med" len="med"/>
            <a:tailEnd type="arrow"/>
          </a:ln>
          <a:effectLst/>
        </p:spPr>
      </p:cxnSp>
      <p:sp>
        <p:nvSpPr>
          <p:cNvPr id="14" name="TextBox 13"/>
          <p:cNvSpPr txBox="1"/>
          <p:nvPr/>
        </p:nvSpPr>
        <p:spPr>
          <a:xfrm>
            <a:off x="4646714" y="1698217"/>
            <a:ext cx="800155" cy="307777"/>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Controls</a:t>
            </a:r>
          </a:p>
        </p:txBody>
      </p:sp>
      <p:sp>
        <p:nvSpPr>
          <p:cNvPr id="21" name="TextBox 20"/>
          <p:cNvSpPr txBox="1"/>
          <p:nvPr/>
        </p:nvSpPr>
        <p:spPr>
          <a:xfrm>
            <a:off x="5974893" y="2926428"/>
            <a:ext cx="784189" cy="307777"/>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Outputs</a:t>
            </a:r>
          </a:p>
        </p:txBody>
      </p:sp>
      <p:sp>
        <p:nvSpPr>
          <p:cNvPr id="22" name="TextBox 21"/>
          <p:cNvSpPr txBox="1"/>
          <p:nvPr/>
        </p:nvSpPr>
        <p:spPr>
          <a:xfrm>
            <a:off x="2031126" y="2708782"/>
            <a:ext cx="1431802" cy="307777"/>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Inputs (Demand)</a:t>
            </a:r>
          </a:p>
        </p:txBody>
      </p:sp>
      <p:sp>
        <p:nvSpPr>
          <p:cNvPr id="43" name="TextBox 42"/>
          <p:cNvSpPr txBox="1"/>
          <p:nvPr/>
        </p:nvSpPr>
        <p:spPr>
          <a:xfrm>
            <a:off x="5126889" y="3717008"/>
            <a:ext cx="814647" cy="523220"/>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Defect</a:t>
            </a:r>
          </a:p>
          <a:p>
            <a:r>
              <a:rPr lang="en-GB" sz="1400" b="1" i="1" dirty="0">
                <a:latin typeface="Calibri" panose="020F0502020204030204" pitchFamily="34" charset="0"/>
                <a:cs typeface="Calibri" panose="020F0502020204030204" pitchFamily="34" charset="0"/>
              </a:rPr>
              <a:t>Demand</a:t>
            </a:r>
          </a:p>
        </p:txBody>
      </p:sp>
      <p:sp>
        <p:nvSpPr>
          <p:cNvPr id="44" name="TextBox 43"/>
          <p:cNvSpPr txBox="1"/>
          <p:nvPr/>
        </p:nvSpPr>
        <p:spPr>
          <a:xfrm>
            <a:off x="5164989" y="5218609"/>
            <a:ext cx="861133" cy="523220"/>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Defect</a:t>
            </a:r>
          </a:p>
          <a:p>
            <a:r>
              <a:rPr lang="en-GB" sz="1400" b="1" i="1" dirty="0">
                <a:latin typeface="Calibri" panose="020F0502020204030204" pitchFamily="34" charset="0"/>
                <a:cs typeface="Calibri" panose="020F0502020204030204" pitchFamily="34" charset="0"/>
              </a:rPr>
              <a:t>Handling</a:t>
            </a:r>
          </a:p>
        </p:txBody>
      </p:sp>
      <p:sp>
        <p:nvSpPr>
          <p:cNvPr id="45" name="TextBox 44"/>
          <p:cNvSpPr txBox="1"/>
          <p:nvPr/>
        </p:nvSpPr>
        <p:spPr>
          <a:xfrm>
            <a:off x="3219318" y="4726628"/>
            <a:ext cx="975203" cy="523220"/>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In-process </a:t>
            </a:r>
          </a:p>
          <a:p>
            <a:r>
              <a:rPr lang="en-GB" sz="1400" b="1" i="1" dirty="0">
                <a:latin typeface="Calibri" panose="020F0502020204030204" pitchFamily="34" charset="0"/>
                <a:cs typeface="Calibri" panose="020F0502020204030204" pitchFamily="34" charset="0"/>
              </a:rPr>
              <a:t>Recovery</a:t>
            </a:r>
          </a:p>
        </p:txBody>
      </p:sp>
      <p:sp>
        <p:nvSpPr>
          <p:cNvPr id="46" name="TextBox 45"/>
          <p:cNvSpPr txBox="1"/>
          <p:nvPr/>
        </p:nvSpPr>
        <p:spPr>
          <a:xfrm>
            <a:off x="2012755" y="5666671"/>
            <a:ext cx="1416542" cy="307777"/>
          </a:xfrm>
          <a:prstGeom prst="rect">
            <a:avLst/>
          </a:prstGeom>
          <a:noFill/>
        </p:spPr>
        <p:txBody>
          <a:bodyPr wrap="none" rtlCol="0">
            <a:spAutoFit/>
          </a:bodyPr>
          <a:lstStyle>
            <a:defPPr>
              <a:defRPr lang="en-US"/>
            </a:defPPr>
            <a:lvl1pPr>
              <a:defRPr sz="1200" i="1"/>
            </a:lvl1pPr>
          </a:lstStyle>
          <a:p>
            <a:r>
              <a:rPr lang="en-GB" sz="1400" b="1" dirty="0">
                <a:latin typeface="Calibri" panose="020F0502020204030204" pitchFamily="34" charset="0"/>
                <a:cs typeface="Calibri" panose="020F0502020204030204" pitchFamily="34" charset="0"/>
              </a:rPr>
              <a:t>Rework Demand</a:t>
            </a:r>
          </a:p>
        </p:txBody>
      </p:sp>
      <p:cxnSp>
        <p:nvCxnSpPr>
          <p:cNvPr id="47" name="Straight Arrow Connector 46"/>
          <p:cNvCxnSpPr/>
          <p:nvPr/>
        </p:nvCxnSpPr>
        <p:spPr bwMode="auto">
          <a:xfrm>
            <a:off x="2068645" y="3534892"/>
            <a:ext cx="1454236" cy="0"/>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sp>
        <p:nvSpPr>
          <p:cNvPr id="48" name="TextBox 47"/>
          <p:cNvSpPr txBox="1"/>
          <p:nvPr/>
        </p:nvSpPr>
        <p:spPr>
          <a:xfrm>
            <a:off x="2012755" y="3045694"/>
            <a:ext cx="1483548" cy="492443"/>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Rework Demand</a:t>
            </a:r>
          </a:p>
          <a:p>
            <a:r>
              <a:rPr lang="en-GB" sz="1200" b="1" i="1" dirty="0">
                <a:latin typeface="Calibri" panose="020F0502020204030204" pitchFamily="34" charset="0"/>
                <a:cs typeface="Calibri" panose="020F0502020204030204" pitchFamily="34" charset="0"/>
              </a:rPr>
              <a:t>(from other process)</a:t>
            </a:r>
          </a:p>
        </p:txBody>
      </p:sp>
      <p:pic>
        <p:nvPicPr>
          <p:cNvPr id="35"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9951" y="2115501"/>
            <a:ext cx="362339" cy="42086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4570" y="5245805"/>
            <a:ext cx="362339" cy="4208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348" y="3757807"/>
            <a:ext cx="362339" cy="4208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461" y="3743487"/>
            <a:ext cx="362339" cy="42086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6573" y="6272263"/>
            <a:ext cx="362339" cy="420866"/>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p:cNvCxnSpPr>
            <a:cxnSpLocks/>
          </p:cNvCxnSpPr>
          <p:nvPr/>
        </p:nvCxnSpPr>
        <p:spPr bwMode="auto">
          <a:xfrm flipH="1">
            <a:off x="5809099" y="1844301"/>
            <a:ext cx="294183" cy="368030"/>
          </a:xfrm>
          <a:prstGeom prst="straightConnector1">
            <a:avLst/>
          </a:prstGeom>
          <a:solidFill>
            <a:schemeClr val="accent1"/>
          </a:solidFill>
          <a:ln w="38100" cap="flat" cmpd="sng" algn="ctr">
            <a:solidFill>
              <a:schemeClr val="tx1"/>
            </a:solidFill>
            <a:prstDash val="sysDash"/>
            <a:round/>
            <a:headEnd type="none" w="med" len="med"/>
            <a:tailEnd type="arrow"/>
          </a:ln>
          <a:effectLst/>
        </p:spPr>
      </p:cxnSp>
      <p:sp>
        <p:nvSpPr>
          <p:cNvPr id="53" name="TextBox 52"/>
          <p:cNvSpPr txBox="1"/>
          <p:nvPr/>
        </p:nvSpPr>
        <p:spPr>
          <a:xfrm>
            <a:off x="3536233" y="942019"/>
            <a:ext cx="3508222" cy="677108"/>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cs typeface="Calibri" panose="020F0502020204030204" pitchFamily="34" charset="0"/>
              </a:rPr>
              <a:t>Control measures listing</a:t>
            </a:r>
          </a:p>
          <a:p>
            <a:r>
              <a:rPr lang="en-GB" sz="1200" dirty="0">
                <a:solidFill>
                  <a:srgbClr val="008000"/>
                </a:solidFill>
                <a:latin typeface="Calibri" panose="020F0502020204030204" pitchFamily="34" charset="0"/>
                <a:cs typeface="Calibri" panose="020F0502020204030204" pitchFamily="34" charset="0"/>
              </a:rPr>
              <a:t>[- measures in green that we need and can measure]</a:t>
            </a:r>
          </a:p>
          <a:p>
            <a:r>
              <a:rPr lang="en-GB" sz="1200" dirty="0">
                <a:solidFill>
                  <a:srgbClr val="FF0000"/>
                </a:solidFill>
                <a:latin typeface="Calibri" panose="020F0502020204030204" pitchFamily="34" charset="0"/>
                <a:cs typeface="Calibri" panose="020F0502020204030204" pitchFamily="34" charset="0"/>
              </a:rPr>
              <a:t>[- measures in red that we need and cannot measure]</a:t>
            </a:r>
          </a:p>
        </p:txBody>
      </p:sp>
      <p:sp>
        <p:nvSpPr>
          <p:cNvPr id="9" name="Right Arrow 8"/>
          <p:cNvSpPr/>
          <p:nvPr/>
        </p:nvSpPr>
        <p:spPr bwMode="auto">
          <a:xfrm>
            <a:off x="3615302" y="2212331"/>
            <a:ext cx="455874" cy="268118"/>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p:txBody>
      </p:sp>
      <p:sp>
        <p:nvSpPr>
          <p:cNvPr id="40" name="Right Arrow 39"/>
          <p:cNvSpPr/>
          <p:nvPr/>
        </p:nvSpPr>
        <p:spPr bwMode="auto">
          <a:xfrm>
            <a:off x="4071176" y="2212331"/>
            <a:ext cx="1388775" cy="268118"/>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p:txBody>
      </p:sp>
      <p:pic>
        <p:nvPicPr>
          <p:cNvPr id="1027"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7270" y="2115501"/>
            <a:ext cx="362339" cy="420866"/>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p:cNvCxnSpPr>
            <a:cxnSpLocks/>
          </p:cNvCxnSpPr>
          <p:nvPr/>
        </p:nvCxnSpPr>
        <p:spPr bwMode="auto">
          <a:xfrm>
            <a:off x="2999516" y="1844301"/>
            <a:ext cx="399762" cy="449328"/>
          </a:xfrm>
          <a:prstGeom prst="straightConnector1">
            <a:avLst/>
          </a:prstGeom>
          <a:solidFill>
            <a:schemeClr val="accent1"/>
          </a:solidFill>
          <a:ln w="38100" cap="flat" cmpd="sng" algn="ctr">
            <a:solidFill>
              <a:schemeClr val="tx1"/>
            </a:solidFill>
            <a:prstDash val="sysDash"/>
            <a:round/>
            <a:headEnd type="none" w="med" len="med"/>
            <a:tailEnd type="arrow"/>
          </a:ln>
          <a:effectLst/>
        </p:spPr>
      </p:cxnSp>
      <p:sp>
        <p:nvSpPr>
          <p:cNvPr id="2" name="Rectangular Callout 1"/>
          <p:cNvSpPr/>
          <p:nvPr/>
        </p:nvSpPr>
        <p:spPr bwMode="auto">
          <a:xfrm>
            <a:off x="512755" y="3828513"/>
            <a:ext cx="2559049" cy="462575"/>
          </a:xfrm>
          <a:prstGeom prst="wedgeRectCallout">
            <a:avLst>
              <a:gd name="adj1" fmla="val 67811"/>
              <a:gd name="adj2" fmla="val -6740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kumimoji="0" lang="en-GB" sz="1400" b="0" i="0" u="none" strike="noStrike" cap="none" normalizeH="0" baseline="0" dirty="0">
                <a:ln>
                  <a:noFill/>
                </a:ln>
                <a:effectLst/>
                <a:latin typeface="Calibri" panose="020F0502020204030204" pitchFamily="34" charset="0"/>
                <a:ea typeface="ＭＳ Ｐゴシック" pitchFamily="34" charset="-128"/>
                <a:cs typeface="Calibri" panose="020F0502020204030204" pitchFamily="34" charset="0"/>
              </a:rPr>
              <a:t>Start: [start event(s)</a:t>
            </a:r>
            <a:r>
              <a:rPr kumimoji="0" lang="en-GB" sz="1400" b="0" i="0" u="none" strike="noStrike" cap="none" normalizeH="0" dirty="0">
                <a:ln>
                  <a:noFill/>
                </a:ln>
                <a:effectLst/>
                <a:latin typeface="Calibri" panose="020F0502020204030204" pitchFamily="34" charset="0"/>
                <a:ea typeface="ＭＳ Ｐゴシック" pitchFamily="34" charset="-128"/>
                <a:cs typeface="Calibri" panose="020F0502020204030204" pitchFamily="34" charset="0"/>
              </a:rPr>
              <a:t> definition]</a:t>
            </a:r>
            <a:endParaRPr kumimoji="0" lang="en-GB" sz="1400" b="0" i="0" u="none" strike="noStrike" cap="none" normalizeH="0" baseline="0" dirty="0">
              <a:ln>
                <a:noFill/>
              </a:ln>
              <a:effectLst/>
              <a:latin typeface="Calibri" panose="020F0502020204030204" pitchFamily="34" charset="0"/>
              <a:ea typeface="ＭＳ Ｐゴシック" pitchFamily="34" charset="-128"/>
              <a:cs typeface="Calibri" panose="020F0502020204030204" pitchFamily="34" charset="0"/>
            </a:endParaRPr>
          </a:p>
        </p:txBody>
      </p:sp>
      <p:sp>
        <p:nvSpPr>
          <p:cNvPr id="7" name="TextBox 6"/>
          <p:cNvSpPr txBox="1"/>
          <p:nvPr/>
        </p:nvSpPr>
        <p:spPr>
          <a:xfrm>
            <a:off x="257492" y="925720"/>
            <a:ext cx="2622000" cy="584775"/>
          </a:xfrm>
          <a:prstGeom prst="rect">
            <a:avLst/>
          </a:prstGeom>
          <a:noFill/>
        </p:spPr>
        <p:txBody>
          <a:bodyPr wrap="square" rtlCol="0">
            <a:spAutoFit/>
          </a:bodyPr>
          <a:lstStyle/>
          <a:p>
            <a:r>
              <a:rPr lang="en-GB" sz="1600" b="1" i="1" dirty="0">
                <a:latin typeface="Calibri" panose="020F0502020204030204" pitchFamily="34" charset="0"/>
                <a:cs typeface="Calibri" panose="020F0502020204030204" pitchFamily="34" charset="0"/>
              </a:rPr>
              <a:t>Don’t forget; what happens and who does it?</a:t>
            </a:r>
          </a:p>
        </p:txBody>
      </p:sp>
      <p:sp>
        <p:nvSpPr>
          <p:cNvPr id="56" name="Rectangular Callout 55"/>
          <p:cNvSpPr/>
          <p:nvPr/>
        </p:nvSpPr>
        <p:spPr bwMode="auto">
          <a:xfrm>
            <a:off x="6196870" y="3768905"/>
            <a:ext cx="2337530" cy="439977"/>
          </a:xfrm>
          <a:prstGeom prst="wedgeRectCallout">
            <a:avLst>
              <a:gd name="adj1" fmla="val -69341"/>
              <a:gd name="adj2" fmla="val -56257"/>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effectLst/>
                <a:latin typeface="Calibri" panose="020F0502020204030204" pitchFamily="34" charset="0"/>
                <a:ea typeface="ＭＳ Ｐゴシック" pitchFamily="34" charset="-128"/>
                <a:cs typeface="Calibri" panose="020F0502020204030204" pitchFamily="34" charset="0"/>
              </a:rPr>
              <a:t>End: [end event(s) definition]</a:t>
            </a:r>
          </a:p>
        </p:txBody>
      </p:sp>
      <p:sp>
        <p:nvSpPr>
          <p:cNvPr id="54" name="TextBox 53"/>
          <p:cNvSpPr txBox="1"/>
          <p:nvPr/>
        </p:nvSpPr>
        <p:spPr>
          <a:xfrm>
            <a:off x="6057184" y="1651373"/>
            <a:ext cx="2250071" cy="1046440"/>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cs typeface="Calibri" panose="020F0502020204030204" pitchFamily="34" charset="0"/>
              </a:rPr>
              <a:t>End-timing measures listing</a:t>
            </a:r>
          </a:p>
          <a:p>
            <a:r>
              <a:rPr lang="en-GB" sz="1200" dirty="0">
                <a:solidFill>
                  <a:srgbClr val="008000"/>
                </a:solidFill>
                <a:latin typeface="Calibri" panose="020F0502020204030204" pitchFamily="34" charset="0"/>
                <a:cs typeface="Calibri" panose="020F0502020204030204" pitchFamily="34" charset="0"/>
              </a:rPr>
              <a:t>[- measures in green that we need and can measure]</a:t>
            </a:r>
          </a:p>
          <a:p>
            <a:r>
              <a:rPr lang="en-GB" sz="1200" dirty="0">
                <a:solidFill>
                  <a:srgbClr val="FF0000"/>
                </a:solidFill>
                <a:latin typeface="Calibri" panose="020F0502020204030204" pitchFamily="34" charset="0"/>
                <a:cs typeface="Calibri" panose="020F0502020204030204" pitchFamily="34" charset="0"/>
              </a:rPr>
              <a:t>[- measures in red that we need and cannot measure]</a:t>
            </a:r>
          </a:p>
        </p:txBody>
      </p:sp>
      <p:sp>
        <p:nvSpPr>
          <p:cNvPr id="55" name="TextBox 54"/>
          <p:cNvSpPr txBox="1"/>
          <p:nvPr/>
        </p:nvSpPr>
        <p:spPr>
          <a:xfrm>
            <a:off x="6963158" y="2670568"/>
            <a:ext cx="2033063" cy="1046440"/>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cs typeface="Calibri" panose="020F0502020204030204" pitchFamily="34" charset="0"/>
              </a:rPr>
              <a:t>Output measures listing</a:t>
            </a:r>
          </a:p>
          <a:p>
            <a:r>
              <a:rPr lang="en-GB" sz="1200" dirty="0">
                <a:solidFill>
                  <a:srgbClr val="008000"/>
                </a:solidFill>
                <a:latin typeface="Calibri" panose="020F0502020204030204" pitchFamily="34" charset="0"/>
                <a:cs typeface="Calibri" panose="020F0502020204030204" pitchFamily="34" charset="0"/>
              </a:rPr>
              <a:t>[- measures in green that we need and can measure]</a:t>
            </a:r>
          </a:p>
          <a:p>
            <a:r>
              <a:rPr lang="en-GB" sz="1200" dirty="0">
                <a:solidFill>
                  <a:srgbClr val="FF0000"/>
                </a:solidFill>
                <a:latin typeface="Calibri" panose="020F0502020204030204" pitchFamily="34" charset="0"/>
                <a:cs typeface="Calibri" panose="020F0502020204030204" pitchFamily="34" charset="0"/>
              </a:rPr>
              <a:t>[- measures in red that we need and cannot measure]</a:t>
            </a:r>
          </a:p>
        </p:txBody>
      </p:sp>
      <p:sp>
        <p:nvSpPr>
          <p:cNvPr id="57" name="TextBox 56"/>
          <p:cNvSpPr txBox="1"/>
          <p:nvPr/>
        </p:nvSpPr>
        <p:spPr>
          <a:xfrm>
            <a:off x="5822289" y="4367964"/>
            <a:ext cx="2610511" cy="1046440"/>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cs typeface="Calibri" panose="020F0502020204030204" pitchFamily="34" charset="0"/>
              </a:rPr>
              <a:t>Failure output measures listing</a:t>
            </a:r>
          </a:p>
          <a:p>
            <a:r>
              <a:rPr lang="en-GB" sz="1200" dirty="0">
                <a:solidFill>
                  <a:srgbClr val="008000"/>
                </a:solidFill>
                <a:latin typeface="Calibri" panose="020F0502020204030204" pitchFamily="34" charset="0"/>
                <a:cs typeface="Calibri" panose="020F0502020204030204" pitchFamily="34" charset="0"/>
              </a:rPr>
              <a:t>[- measures in green that we need and can measure]</a:t>
            </a:r>
          </a:p>
          <a:p>
            <a:r>
              <a:rPr lang="en-GB" sz="1200" dirty="0">
                <a:solidFill>
                  <a:srgbClr val="FF0000"/>
                </a:solidFill>
                <a:latin typeface="Calibri" panose="020F0502020204030204" pitchFamily="34" charset="0"/>
                <a:cs typeface="Calibri" panose="020F0502020204030204" pitchFamily="34" charset="0"/>
              </a:rPr>
              <a:t>[- measures in red that we need and cannot measure]</a:t>
            </a:r>
          </a:p>
        </p:txBody>
      </p:sp>
      <p:sp>
        <p:nvSpPr>
          <p:cNvPr id="58" name="TextBox 57"/>
          <p:cNvSpPr txBox="1"/>
          <p:nvPr/>
        </p:nvSpPr>
        <p:spPr>
          <a:xfrm>
            <a:off x="5822290" y="5646689"/>
            <a:ext cx="2909885" cy="1046440"/>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cs typeface="Calibri" panose="020F0502020204030204" pitchFamily="34" charset="0"/>
              </a:rPr>
              <a:t>Rework &amp; Recovery measures listing</a:t>
            </a:r>
          </a:p>
          <a:p>
            <a:r>
              <a:rPr lang="en-GB" sz="1200" dirty="0">
                <a:solidFill>
                  <a:srgbClr val="008000"/>
                </a:solidFill>
                <a:latin typeface="Calibri" panose="020F0502020204030204" pitchFamily="34" charset="0"/>
                <a:cs typeface="Calibri" panose="020F0502020204030204" pitchFamily="34" charset="0"/>
              </a:rPr>
              <a:t>[- measures in green that we need and     can measure]</a:t>
            </a:r>
          </a:p>
          <a:p>
            <a:r>
              <a:rPr lang="en-GB" sz="1200" dirty="0">
                <a:solidFill>
                  <a:srgbClr val="FF0000"/>
                </a:solidFill>
                <a:latin typeface="Calibri" panose="020F0502020204030204" pitchFamily="34" charset="0"/>
                <a:cs typeface="Calibri" panose="020F0502020204030204" pitchFamily="34" charset="0"/>
              </a:rPr>
              <a:t>[- measures in red that we need and  cannot measure]</a:t>
            </a:r>
          </a:p>
        </p:txBody>
      </p:sp>
      <p:sp>
        <p:nvSpPr>
          <p:cNvPr id="59" name="TextBox 58"/>
          <p:cNvSpPr txBox="1"/>
          <p:nvPr/>
        </p:nvSpPr>
        <p:spPr>
          <a:xfrm>
            <a:off x="762444" y="1625487"/>
            <a:ext cx="2335770" cy="1046440"/>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cs typeface="Calibri" panose="020F0502020204030204" pitchFamily="34" charset="0"/>
              </a:rPr>
              <a:t>Start-timing measures listing</a:t>
            </a:r>
          </a:p>
          <a:p>
            <a:r>
              <a:rPr lang="en-GB" sz="1200" dirty="0">
                <a:solidFill>
                  <a:srgbClr val="008000"/>
                </a:solidFill>
                <a:latin typeface="Calibri" panose="020F0502020204030204" pitchFamily="34" charset="0"/>
                <a:cs typeface="Calibri" panose="020F0502020204030204" pitchFamily="34" charset="0"/>
              </a:rPr>
              <a:t>[- measures in green that we need and can measure]</a:t>
            </a:r>
          </a:p>
          <a:p>
            <a:r>
              <a:rPr lang="en-GB" sz="1200" dirty="0">
                <a:solidFill>
                  <a:srgbClr val="FF0000"/>
                </a:solidFill>
                <a:latin typeface="Calibri" panose="020F0502020204030204" pitchFamily="34" charset="0"/>
                <a:cs typeface="Calibri" panose="020F0502020204030204" pitchFamily="34" charset="0"/>
              </a:rPr>
              <a:t>[- measures in red that we need and cannot measure]</a:t>
            </a:r>
          </a:p>
        </p:txBody>
      </p:sp>
      <p:sp>
        <p:nvSpPr>
          <p:cNvPr id="60" name="TextBox 59"/>
          <p:cNvSpPr txBox="1"/>
          <p:nvPr/>
        </p:nvSpPr>
        <p:spPr>
          <a:xfrm>
            <a:off x="257492" y="2677460"/>
            <a:ext cx="1871731" cy="1046440"/>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cs typeface="Calibri" panose="020F0502020204030204" pitchFamily="34" charset="0"/>
              </a:rPr>
              <a:t>Input measures listing</a:t>
            </a:r>
          </a:p>
          <a:p>
            <a:r>
              <a:rPr lang="en-GB" sz="1200" dirty="0">
                <a:solidFill>
                  <a:srgbClr val="008000"/>
                </a:solidFill>
                <a:latin typeface="Calibri" panose="020F0502020204030204" pitchFamily="34" charset="0"/>
                <a:cs typeface="Calibri" panose="020F0502020204030204" pitchFamily="34" charset="0"/>
              </a:rPr>
              <a:t>[- measures in green that we need and can measure]</a:t>
            </a:r>
          </a:p>
          <a:p>
            <a:r>
              <a:rPr lang="en-GB" sz="1200" dirty="0">
                <a:solidFill>
                  <a:srgbClr val="FF0000"/>
                </a:solidFill>
                <a:latin typeface="Calibri" panose="020F0502020204030204" pitchFamily="34" charset="0"/>
                <a:cs typeface="Calibri" panose="020F0502020204030204" pitchFamily="34" charset="0"/>
              </a:rPr>
              <a:t>[- measures in red that we need and cannot measure]</a:t>
            </a:r>
          </a:p>
        </p:txBody>
      </p:sp>
      <p:sp>
        <p:nvSpPr>
          <p:cNvPr id="61" name="TextBox 60"/>
          <p:cNvSpPr txBox="1"/>
          <p:nvPr/>
        </p:nvSpPr>
        <p:spPr>
          <a:xfrm>
            <a:off x="437677" y="4530401"/>
            <a:ext cx="2885216" cy="1046440"/>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cs typeface="Calibri" panose="020F0502020204030204" pitchFamily="34" charset="0"/>
              </a:rPr>
              <a:t>In-process recovery measures listing</a:t>
            </a:r>
          </a:p>
          <a:p>
            <a:r>
              <a:rPr lang="en-GB" sz="1200" dirty="0">
                <a:solidFill>
                  <a:srgbClr val="008000"/>
                </a:solidFill>
                <a:latin typeface="Calibri" panose="020F0502020204030204" pitchFamily="34" charset="0"/>
                <a:cs typeface="Calibri" panose="020F0502020204030204" pitchFamily="34" charset="0"/>
              </a:rPr>
              <a:t>[- measures in green that we need and    can measure]</a:t>
            </a:r>
          </a:p>
          <a:p>
            <a:r>
              <a:rPr lang="en-GB" sz="1200" dirty="0">
                <a:solidFill>
                  <a:srgbClr val="FF0000"/>
                </a:solidFill>
                <a:latin typeface="Calibri" panose="020F0502020204030204" pitchFamily="34" charset="0"/>
                <a:cs typeface="Calibri" panose="020F0502020204030204" pitchFamily="34" charset="0"/>
              </a:rPr>
              <a:t>[- measures in red that we need and   cannot measure]</a:t>
            </a:r>
          </a:p>
        </p:txBody>
      </p:sp>
      <p:sp>
        <p:nvSpPr>
          <p:cNvPr id="62" name="TextBox 61"/>
          <p:cNvSpPr txBox="1"/>
          <p:nvPr/>
        </p:nvSpPr>
        <p:spPr>
          <a:xfrm>
            <a:off x="550855" y="5992566"/>
            <a:ext cx="3548553" cy="677108"/>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cs typeface="Calibri" panose="020F0502020204030204" pitchFamily="34" charset="0"/>
              </a:rPr>
              <a:t>Off-process recovery measures listing</a:t>
            </a:r>
          </a:p>
          <a:p>
            <a:r>
              <a:rPr lang="en-GB" sz="1200" dirty="0">
                <a:solidFill>
                  <a:srgbClr val="008000"/>
                </a:solidFill>
                <a:latin typeface="Calibri" panose="020F0502020204030204" pitchFamily="34" charset="0"/>
                <a:cs typeface="Calibri" panose="020F0502020204030204" pitchFamily="34" charset="0"/>
              </a:rPr>
              <a:t>[- measures in green that we need and can measure]</a:t>
            </a:r>
          </a:p>
          <a:p>
            <a:r>
              <a:rPr lang="en-GB" sz="1200" dirty="0">
                <a:solidFill>
                  <a:srgbClr val="FF0000"/>
                </a:solidFill>
                <a:latin typeface="Calibri" panose="020F0502020204030204" pitchFamily="34" charset="0"/>
                <a:cs typeface="Calibri" panose="020F0502020204030204" pitchFamily="34" charset="0"/>
              </a:rPr>
              <a:t>[- measures in red that we need and cannot measure]</a:t>
            </a:r>
          </a:p>
        </p:txBody>
      </p:sp>
    </p:spTree>
    <p:extLst>
      <p:ext uri="{BB962C8B-B14F-4D97-AF65-F5344CB8AC3E}">
        <p14:creationId xmlns:p14="http://schemas.microsoft.com/office/powerpoint/2010/main" val="334412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449" y="260111"/>
            <a:ext cx="8350250" cy="527720"/>
          </a:xfrm>
        </p:spPr>
        <p:txBody>
          <a:bodyPr/>
          <a:lstStyle/>
          <a:p>
            <a:r>
              <a:rPr lang="en-GB" sz="2400" dirty="0"/>
              <a:t>Measurement Modelling … a real example</a:t>
            </a:r>
          </a:p>
        </p:txBody>
      </p:sp>
      <p:sp>
        <p:nvSpPr>
          <p:cNvPr id="5" name="Rectangle 4"/>
          <p:cNvSpPr/>
          <p:nvPr/>
        </p:nvSpPr>
        <p:spPr bwMode="auto">
          <a:xfrm>
            <a:off x="3210994" y="2802482"/>
            <a:ext cx="2218171" cy="108012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chemeClr val="bg1"/>
                </a:solidFill>
                <a:latin typeface="Calibri" panose="020F0502020204030204" pitchFamily="34" charset="0"/>
                <a:ea typeface="ＭＳ Ｐゴシック" pitchFamily="34" charset="-128"/>
                <a:cs typeface="Calibri" panose="020F0502020204030204" pitchFamily="34" charset="0"/>
              </a:rPr>
              <a:t>Validate Customer Order</a:t>
            </a:r>
            <a:endParaRPr kumimoji="0" lang="en-GB" b="0" i="0" u="none" strike="noStrike" cap="none" normalizeH="0" baseline="0" dirty="0">
              <a:ln>
                <a:noFill/>
              </a:ln>
              <a:solidFill>
                <a:schemeClr val="bg1"/>
              </a:solidFill>
              <a:effectLst/>
              <a:latin typeface="Calibri" panose="020F0502020204030204" pitchFamily="34" charset="0"/>
              <a:ea typeface="ＭＳ Ｐゴシック" pitchFamily="34" charset="-128"/>
              <a:cs typeface="Calibri" panose="020F0502020204030204" pitchFamily="34" charset="0"/>
            </a:endParaRPr>
          </a:p>
        </p:txBody>
      </p:sp>
      <p:sp>
        <p:nvSpPr>
          <p:cNvPr id="6" name="Isosceles Triangle 5"/>
          <p:cNvSpPr/>
          <p:nvPr/>
        </p:nvSpPr>
        <p:spPr bwMode="auto">
          <a:xfrm>
            <a:off x="4133022" y="4417503"/>
            <a:ext cx="1368152" cy="936104"/>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72000" tIns="0" rIns="72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b="1" dirty="0">
                <a:latin typeface="Calibri" panose="020F0502020204030204" pitchFamily="34" charset="0"/>
                <a:ea typeface="ＭＳ Ｐゴシック" pitchFamily="34" charset="-128"/>
                <a:cs typeface="Calibri" panose="020F0502020204030204" pitchFamily="34" charset="0"/>
              </a:rPr>
              <a:t>f</a:t>
            </a:r>
            <a:r>
              <a:rPr kumimoji="0" lang="en-GB" sz="14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ailure output</a:t>
            </a:r>
          </a:p>
        </p:txBody>
      </p:sp>
      <p:cxnSp>
        <p:nvCxnSpPr>
          <p:cNvPr id="8" name="Straight Arrow Connector 7"/>
          <p:cNvCxnSpPr>
            <a:stCxn id="5" idx="3"/>
          </p:cNvCxnSpPr>
          <p:nvPr/>
        </p:nvCxnSpPr>
        <p:spPr bwMode="auto">
          <a:xfrm>
            <a:off x="5429165" y="3342542"/>
            <a:ext cx="1245841"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2" name="Straight Arrow Connector 11"/>
          <p:cNvCxnSpPr>
            <a:endCxn id="6" idx="0"/>
          </p:cNvCxnSpPr>
          <p:nvPr/>
        </p:nvCxnSpPr>
        <p:spPr bwMode="auto">
          <a:xfrm>
            <a:off x="4817098" y="3892885"/>
            <a:ext cx="0" cy="524618"/>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cxnSp>
        <p:nvCxnSpPr>
          <p:cNvPr id="15" name="Straight Arrow Connector 14"/>
          <p:cNvCxnSpPr/>
          <p:nvPr/>
        </p:nvCxnSpPr>
        <p:spPr bwMode="auto">
          <a:xfrm>
            <a:off x="1756758" y="3126404"/>
            <a:ext cx="1454236"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Rectangle 15"/>
          <p:cNvSpPr/>
          <p:nvPr/>
        </p:nvSpPr>
        <p:spPr bwMode="auto">
          <a:xfrm>
            <a:off x="4133022" y="5837100"/>
            <a:ext cx="1368152" cy="673794"/>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72000" tIns="0" rIns="72000" bIns="36000" numCol="1" rtlCol="0" anchor="t" anchorCtr="0" compatLnSpc="1">
            <a:prstTxWarp prst="textNoShape">
              <a:avLst/>
            </a:prstTxWarp>
          </a:bodyPr>
          <a:lstStyle/>
          <a:p>
            <a:pPr algn="ctr" defTabSz="914400" eaLnBrk="0" fontAlgn="base" hangingPunct="0">
              <a:spcBef>
                <a:spcPct val="0"/>
              </a:spcBef>
              <a:spcAft>
                <a:spcPct val="0"/>
              </a:spcAft>
            </a:pPr>
            <a:r>
              <a:rPr lang="en-GB" sz="1400" b="1" dirty="0">
                <a:latin typeface="Calibri" panose="020F0502020204030204" pitchFamily="34" charset="0"/>
                <a:ea typeface="ＭＳ Ｐゴシック" pitchFamily="34" charset="-128"/>
                <a:cs typeface="Calibri" panose="020F0502020204030204" pitchFamily="34" charset="0"/>
              </a:rPr>
              <a:t>Rework and Recovery activity</a:t>
            </a:r>
          </a:p>
        </p:txBody>
      </p:sp>
      <p:cxnSp>
        <p:nvCxnSpPr>
          <p:cNvPr id="18" name="Straight Arrow Connector 17"/>
          <p:cNvCxnSpPr>
            <a:stCxn id="6" idx="3"/>
            <a:endCxn id="16" idx="0"/>
          </p:cNvCxnSpPr>
          <p:nvPr/>
        </p:nvCxnSpPr>
        <p:spPr bwMode="auto">
          <a:xfrm>
            <a:off x="4817098" y="5353607"/>
            <a:ext cx="0" cy="483493"/>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cxnSp>
        <p:nvCxnSpPr>
          <p:cNvPr id="27" name="Elbow Connector 26"/>
          <p:cNvCxnSpPr/>
          <p:nvPr/>
        </p:nvCxnSpPr>
        <p:spPr bwMode="auto">
          <a:xfrm rot="16200000" flipV="1">
            <a:off x="2964867" y="4701001"/>
            <a:ext cx="1988739" cy="372507"/>
          </a:xfrm>
          <a:prstGeom prst="bentConnector3">
            <a:avLst>
              <a:gd name="adj1" fmla="val -1860"/>
            </a:avLst>
          </a:prstGeom>
          <a:solidFill>
            <a:schemeClr val="accent1"/>
          </a:solidFill>
          <a:ln w="38100" cap="flat" cmpd="sng" algn="ctr">
            <a:solidFill>
              <a:srgbClr val="FF0000"/>
            </a:solidFill>
            <a:prstDash val="sysDash"/>
            <a:round/>
            <a:headEnd type="none" w="med" len="med"/>
            <a:tailEnd type="arrow"/>
          </a:ln>
          <a:effectLst/>
        </p:spPr>
      </p:cxnSp>
      <p:cxnSp>
        <p:nvCxnSpPr>
          <p:cNvPr id="30" name="Straight Arrow Connector 29"/>
          <p:cNvCxnSpPr/>
          <p:nvPr/>
        </p:nvCxnSpPr>
        <p:spPr bwMode="auto">
          <a:xfrm flipH="1">
            <a:off x="698342" y="6061285"/>
            <a:ext cx="3434680" cy="0"/>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cxnSp>
        <p:nvCxnSpPr>
          <p:cNvPr id="13" name="Straight Arrow Connector 12"/>
          <p:cNvCxnSpPr>
            <a:cxnSpLocks/>
            <a:endCxn id="5" idx="0"/>
          </p:cNvCxnSpPr>
          <p:nvPr/>
        </p:nvCxnSpPr>
        <p:spPr bwMode="auto">
          <a:xfrm>
            <a:off x="4320080" y="1830593"/>
            <a:ext cx="0" cy="971889"/>
          </a:xfrm>
          <a:prstGeom prst="straightConnector1">
            <a:avLst/>
          </a:prstGeom>
          <a:solidFill>
            <a:schemeClr val="accent1"/>
          </a:solidFill>
          <a:ln w="38100" cap="flat" cmpd="sng" algn="ctr">
            <a:solidFill>
              <a:schemeClr val="tx1"/>
            </a:solidFill>
            <a:prstDash val="sysDash"/>
            <a:round/>
            <a:headEnd type="none" w="med" len="med"/>
            <a:tailEnd type="arrow"/>
          </a:ln>
          <a:effectLst/>
        </p:spPr>
      </p:cxnSp>
      <p:sp>
        <p:nvSpPr>
          <p:cNvPr id="14" name="TextBox 13"/>
          <p:cNvSpPr txBox="1"/>
          <p:nvPr/>
        </p:nvSpPr>
        <p:spPr>
          <a:xfrm>
            <a:off x="4311503" y="1922362"/>
            <a:ext cx="800155" cy="307777"/>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Controls</a:t>
            </a:r>
            <a:endParaRPr lang="en-GB" sz="1200" b="1" i="1" dirty="0">
              <a:latin typeface="Calibri" panose="020F0502020204030204" pitchFamily="34" charset="0"/>
              <a:cs typeface="Calibri" panose="020F0502020204030204" pitchFamily="34" charset="0"/>
            </a:endParaRPr>
          </a:p>
        </p:txBody>
      </p:sp>
      <p:sp>
        <p:nvSpPr>
          <p:cNvPr id="21" name="TextBox 20"/>
          <p:cNvSpPr txBox="1"/>
          <p:nvPr/>
        </p:nvSpPr>
        <p:spPr>
          <a:xfrm>
            <a:off x="5663006" y="3065543"/>
            <a:ext cx="784189" cy="307777"/>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Outputs</a:t>
            </a:r>
            <a:endParaRPr lang="en-GB" sz="1200" b="1" i="1" dirty="0">
              <a:latin typeface="Calibri" panose="020F0502020204030204" pitchFamily="34" charset="0"/>
              <a:cs typeface="Calibri" panose="020F0502020204030204" pitchFamily="34" charset="0"/>
            </a:endParaRPr>
          </a:p>
        </p:txBody>
      </p:sp>
      <p:sp>
        <p:nvSpPr>
          <p:cNvPr id="22" name="TextBox 21"/>
          <p:cNvSpPr txBox="1"/>
          <p:nvPr/>
        </p:nvSpPr>
        <p:spPr>
          <a:xfrm>
            <a:off x="1719239" y="2847897"/>
            <a:ext cx="1431802" cy="307777"/>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Inputs (Demand)</a:t>
            </a:r>
          </a:p>
        </p:txBody>
      </p:sp>
      <p:sp>
        <p:nvSpPr>
          <p:cNvPr id="43" name="TextBox 42"/>
          <p:cNvSpPr txBox="1"/>
          <p:nvPr/>
        </p:nvSpPr>
        <p:spPr>
          <a:xfrm>
            <a:off x="4827702" y="3881523"/>
            <a:ext cx="814647" cy="523220"/>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Defect</a:t>
            </a:r>
          </a:p>
          <a:p>
            <a:r>
              <a:rPr lang="en-GB" sz="1400" b="1" i="1" dirty="0">
                <a:latin typeface="Calibri" panose="020F0502020204030204" pitchFamily="34" charset="0"/>
                <a:cs typeface="Calibri" panose="020F0502020204030204" pitchFamily="34" charset="0"/>
              </a:rPr>
              <a:t>Demand</a:t>
            </a:r>
          </a:p>
        </p:txBody>
      </p:sp>
      <p:sp>
        <p:nvSpPr>
          <p:cNvPr id="44" name="TextBox 43"/>
          <p:cNvSpPr txBox="1"/>
          <p:nvPr/>
        </p:nvSpPr>
        <p:spPr>
          <a:xfrm>
            <a:off x="4853102" y="5357724"/>
            <a:ext cx="861133" cy="523220"/>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Defect</a:t>
            </a:r>
          </a:p>
          <a:p>
            <a:r>
              <a:rPr lang="en-GB" sz="1400" b="1" i="1" dirty="0">
                <a:latin typeface="Calibri" panose="020F0502020204030204" pitchFamily="34" charset="0"/>
                <a:cs typeface="Calibri" panose="020F0502020204030204" pitchFamily="34" charset="0"/>
              </a:rPr>
              <a:t>Handling</a:t>
            </a:r>
          </a:p>
        </p:txBody>
      </p:sp>
      <p:sp>
        <p:nvSpPr>
          <p:cNvPr id="45" name="TextBox 44"/>
          <p:cNvSpPr txBox="1"/>
          <p:nvPr/>
        </p:nvSpPr>
        <p:spPr>
          <a:xfrm>
            <a:off x="2882031" y="4802243"/>
            <a:ext cx="975203" cy="523220"/>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In-process </a:t>
            </a:r>
          </a:p>
          <a:p>
            <a:r>
              <a:rPr lang="en-GB" sz="1400" b="1" i="1" dirty="0">
                <a:latin typeface="Calibri" panose="020F0502020204030204" pitchFamily="34" charset="0"/>
                <a:cs typeface="Calibri" panose="020F0502020204030204" pitchFamily="34" charset="0"/>
              </a:rPr>
              <a:t>Recovery</a:t>
            </a:r>
          </a:p>
        </p:txBody>
      </p:sp>
      <p:sp>
        <p:nvSpPr>
          <p:cNvPr id="46" name="TextBox 45"/>
          <p:cNvSpPr txBox="1"/>
          <p:nvPr/>
        </p:nvSpPr>
        <p:spPr>
          <a:xfrm>
            <a:off x="1700868" y="5805786"/>
            <a:ext cx="1416542" cy="307777"/>
          </a:xfrm>
          <a:prstGeom prst="rect">
            <a:avLst/>
          </a:prstGeom>
          <a:noFill/>
        </p:spPr>
        <p:txBody>
          <a:bodyPr wrap="none" rtlCol="0">
            <a:spAutoFit/>
          </a:bodyPr>
          <a:lstStyle>
            <a:defPPr>
              <a:defRPr lang="en-US"/>
            </a:defPPr>
            <a:lvl1pPr>
              <a:defRPr sz="1200" i="1"/>
            </a:lvl1pPr>
          </a:lstStyle>
          <a:p>
            <a:r>
              <a:rPr lang="en-GB" sz="1400" b="1" dirty="0">
                <a:latin typeface="Calibri" panose="020F0502020204030204" pitchFamily="34" charset="0"/>
                <a:cs typeface="Calibri" panose="020F0502020204030204" pitchFamily="34" charset="0"/>
              </a:rPr>
              <a:t>Rework Demand</a:t>
            </a:r>
          </a:p>
        </p:txBody>
      </p:sp>
      <p:cxnSp>
        <p:nvCxnSpPr>
          <p:cNvPr id="47" name="Straight Arrow Connector 46"/>
          <p:cNvCxnSpPr/>
          <p:nvPr/>
        </p:nvCxnSpPr>
        <p:spPr bwMode="auto">
          <a:xfrm>
            <a:off x="1756758" y="3674007"/>
            <a:ext cx="1454236" cy="0"/>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sp>
        <p:nvSpPr>
          <p:cNvPr id="48" name="TextBox 47"/>
          <p:cNvSpPr txBox="1"/>
          <p:nvPr/>
        </p:nvSpPr>
        <p:spPr>
          <a:xfrm>
            <a:off x="1700868" y="3184809"/>
            <a:ext cx="1483548" cy="492443"/>
          </a:xfrm>
          <a:prstGeom prst="rect">
            <a:avLst/>
          </a:prstGeom>
          <a:noFill/>
        </p:spPr>
        <p:txBody>
          <a:bodyPr wrap="none" rtlCol="0">
            <a:spAutoFit/>
          </a:bodyPr>
          <a:lstStyle/>
          <a:p>
            <a:r>
              <a:rPr lang="en-GB" sz="1400" b="1" i="1" dirty="0">
                <a:latin typeface="Calibri" panose="020F0502020204030204" pitchFamily="34" charset="0"/>
                <a:cs typeface="Calibri" panose="020F0502020204030204" pitchFamily="34" charset="0"/>
              </a:rPr>
              <a:t>Rework Demand</a:t>
            </a:r>
          </a:p>
          <a:p>
            <a:r>
              <a:rPr lang="en-GB" sz="1200" b="1" i="1" dirty="0">
                <a:latin typeface="Calibri" panose="020F0502020204030204" pitchFamily="34" charset="0"/>
                <a:cs typeface="Calibri" panose="020F0502020204030204" pitchFamily="34" charset="0"/>
              </a:rPr>
              <a:t>(from other process)</a:t>
            </a:r>
          </a:p>
        </p:txBody>
      </p:sp>
      <p:sp>
        <p:nvSpPr>
          <p:cNvPr id="49" name="TextBox 48"/>
          <p:cNvSpPr txBox="1"/>
          <p:nvPr/>
        </p:nvSpPr>
        <p:spPr>
          <a:xfrm>
            <a:off x="32238" y="2809601"/>
            <a:ext cx="1780104" cy="646331"/>
          </a:xfrm>
          <a:prstGeom prst="rect">
            <a:avLst/>
          </a:prstGeom>
          <a:noFill/>
        </p:spPr>
        <p:txBody>
          <a:bodyPr wrap="none" rtlCol="0">
            <a:spAutoFit/>
          </a:bodyPr>
          <a:lstStyle/>
          <a:p>
            <a:pPr algn="r"/>
            <a:r>
              <a:rPr lang="en-GB" sz="1200" b="1" dirty="0">
                <a:solidFill>
                  <a:srgbClr val="008000"/>
                </a:solidFill>
                <a:latin typeface="Calibri" panose="020F0502020204030204" pitchFamily="34" charset="0"/>
                <a:cs typeface="Calibri" panose="020F0502020204030204" pitchFamily="34" charset="0"/>
              </a:rPr>
              <a:t># New orders</a:t>
            </a:r>
          </a:p>
          <a:p>
            <a:pPr algn="r"/>
            <a:r>
              <a:rPr lang="en-GB" sz="1200" b="1" dirty="0">
                <a:solidFill>
                  <a:srgbClr val="008000"/>
                </a:solidFill>
                <a:latin typeface="Calibri" panose="020F0502020204030204" pitchFamily="34" charset="0"/>
                <a:cs typeface="Calibri" panose="020F0502020204030204" pitchFamily="34" charset="0"/>
              </a:rPr>
              <a:t># Orders Dead-on-Arrival</a:t>
            </a:r>
          </a:p>
          <a:p>
            <a:pPr algn="r"/>
            <a:r>
              <a:rPr lang="en-GB" sz="1200" dirty="0">
                <a:solidFill>
                  <a:srgbClr val="FF0000"/>
                </a:solidFill>
                <a:latin typeface="Calibri" panose="020F0502020204030204" pitchFamily="34" charset="0"/>
                <a:cs typeface="Calibri" panose="020F0502020204030204" pitchFamily="34" charset="0"/>
              </a:rPr>
              <a:t># In-Flight Changes</a:t>
            </a:r>
          </a:p>
        </p:txBody>
      </p:sp>
      <p:sp>
        <p:nvSpPr>
          <p:cNvPr id="50" name="TextBox 49"/>
          <p:cNvSpPr txBox="1"/>
          <p:nvPr/>
        </p:nvSpPr>
        <p:spPr>
          <a:xfrm>
            <a:off x="421108" y="3535726"/>
            <a:ext cx="1388457" cy="276999"/>
          </a:xfrm>
          <a:prstGeom prst="rect">
            <a:avLst/>
          </a:prstGeom>
          <a:noFill/>
        </p:spPr>
        <p:txBody>
          <a:bodyPr wrap="none" rtlCol="0">
            <a:spAutoFit/>
          </a:bodyPr>
          <a:lstStyle/>
          <a:p>
            <a:pPr algn="r"/>
            <a:r>
              <a:rPr lang="en-GB" sz="1200" dirty="0">
                <a:solidFill>
                  <a:srgbClr val="FF0000"/>
                </a:solidFill>
                <a:latin typeface="Calibri" panose="020F0502020204030204" pitchFamily="34" charset="0"/>
                <a:cs typeface="Calibri" panose="020F0502020204030204" pitchFamily="34" charset="0"/>
              </a:rPr>
              <a:t># Rework (unclean)</a:t>
            </a:r>
          </a:p>
        </p:txBody>
      </p:sp>
      <p:sp>
        <p:nvSpPr>
          <p:cNvPr id="25" name="TextBox 24"/>
          <p:cNvSpPr txBox="1"/>
          <p:nvPr/>
        </p:nvSpPr>
        <p:spPr>
          <a:xfrm>
            <a:off x="5508104" y="4561772"/>
            <a:ext cx="3456384" cy="830997"/>
          </a:xfrm>
          <a:prstGeom prst="rect">
            <a:avLst/>
          </a:prstGeom>
          <a:noFill/>
        </p:spPr>
        <p:txBody>
          <a:bodyPr wrap="square" rtlCol="0">
            <a:spAutoFit/>
          </a:bodyPr>
          <a:lstStyle/>
          <a:p>
            <a:r>
              <a:rPr lang="en-GB" sz="1200" dirty="0">
                <a:solidFill>
                  <a:srgbClr val="FF0000"/>
                </a:solidFill>
                <a:latin typeface="Calibri" panose="020F0502020204030204" pitchFamily="34" charset="0"/>
                <a:cs typeface="Calibri" panose="020F0502020204030204" pitchFamily="34" charset="0"/>
              </a:rPr>
              <a:t># Failed ordering tasks</a:t>
            </a:r>
          </a:p>
          <a:p>
            <a:r>
              <a:rPr lang="en-GB" sz="1200" b="1" dirty="0">
                <a:solidFill>
                  <a:srgbClr val="008000"/>
                </a:solidFill>
                <a:latin typeface="Calibri" panose="020F0502020204030204" pitchFamily="34" charset="0"/>
                <a:cs typeface="Calibri" panose="020F0502020204030204" pitchFamily="34" charset="0"/>
              </a:rPr>
              <a:t>Failures (by exception) -</a:t>
            </a:r>
          </a:p>
          <a:p>
            <a:pPr marL="228600" indent="-228600">
              <a:buAutoNum type="arabicPeriod"/>
            </a:pPr>
            <a:r>
              <a:rPr lang="en-GB" sz="1200" b="1" dirty="0">
                <a:solidFill>
                  <a:srgbClr val="008000"/>
                </a:solidFill>
                <a:latin typeface="Calibri" panose="020F0502020204030204" pitchFamily="34" charset="0"/>
                <a:cs typeface="Calibri" panose="020F0502020204030204" pitchFamily="34" charset="0"/>
              </a:rPr>
              <a:t>Unclean orders (defective within stage)</a:t>
            </a:r>
          </a:p>
          <a:p>
            <a:pPr marL="228600" indent="-228600">
              <a:buAutoNum type="arabicPeriod"/>
            </a:pPr>
            <a:r>
              <a:rPr lang="en-GB" sz="1200" b="1" dirty="0">
                <a:solidFill>
                  <a:srgbClr val="008000"/>
                </a:solidFill>
                <a:latin typeface="Calibri" panose="020F0502020204030204" pitchFamily="34" charset="0"/>
                <a:cs typeface="Calibri" panose="020F0502020204030204" pitchFamily="34" charset="0"/>
              </a:rPr>
              <a:t>Unclean orders (defective during order journey)</a:t>
            </a:r>
          </a:p>
        </p:txBody>
      </p:sp>
      <p:sp>
        <p:nvSpPr>
          <p:cNvPr id="26" name="TextBox 25"/>
          <p:cNvSpPr txBox="1"/>
          <p:nvPr/>
        </p:nvSpPr>
        <p:spPr>
          <a:xfrm>
            <a:off x="5497212" y="5823323"/>
            <a:ext cx="3467276" cy="646331"/>
          </a:xfrm>
          <a:prstGeom prst="rect">
            <a:avLst/>
          </a:prstGeom>
          <a:noFill/>
        </p:spPr>
        <p:txBody>
          <a:bodyPr wrap="square" rtlCol="0">
            <a:spAutoFit/>
          </a:bodyPr>
          <a:lstStyle/>
          <a:p>
            <a:r>
              <a:rPr lang="en-GB" sz="1200" b="1" dirty="0">
                <a:solidFill>
                  <a:srgbClr val="008000"/>
                </a:solidFill>
                <a:latin typeface="Calibri" panose="020F0502020204030204" pitchFamily="34" charset="0"/>
                <a:cs typeface="Calibri" panose="020F0502020204030204" pitchFamily="34" charset="0"/>
              </a:rPr>
              <a:t>Defect action (unclean codes) </a:t>
            </a:r>
          </a:p>
          <a:p>
            <a:r>
              <a:rPr lang="en-GB" sz="1200" b="1" dirty="0">
                <a:solidFill>
                  <a:srgbClr val="008000"/>
                </a:solidFill>
                <a:latin typeface="Calibri" panose="020F0502020204030204" pitchFamily="34" charset="0"/>
                <a:cs typeface="Calibri" panose="020F0502020204030204" pitchFamily="34" charset="0"/>
              </a:rPr>
              <a:t>Resolve time (by defect action)</a:t>
            </a:r>
          </a:p>
          <a:p>
            <a:r>
              <a:rPr lang="en-GB" sz="1200" dirty="0">
                <a:solidFill>
                  <a:srgbClr val="FF0000"/>
                </a:solidFill>
                <a:latin typeface="Calibri" panose="020F0502020204030204" pitchFamily="34" charset="0"/>
                <a:cs typeface="Calibri" panose="020F0502020204030204" pitchFamily="34" charset="0"/>
              </a:rPr>
              <a:t>In-flight change handling times and volumes</a:t>
            </a:r>
          </a:p>
        </p:txBody>
      </p:sp>
      <p:sp>
        <p:nvSpPr>
          <p:cNvPr id="28" name="TextBox 27"/>
          <p:cNvSpPr txBox="1"/>
          <p:nvPr/>
        </p:nvSpPr>
        <p:spPr>
          <a:xfrm>
            <a:off x="421108" y="4770187"/>
            <a:ext cx="3026492" cy="830997"/>
          </a:xfrm>
          <a:prstGeom prst="rect">
            <a:avLst/>
          </a:prstGeom>
          <a:noFill/>
        </p:spPr>
        <p:txBody>
          <a:bodyPr wrap="square" rtlCol="0">
            <a:spAutoFit/>
          </a:bodyPr>
          <a:lstStyle/>
          <a:p>
            <a:r>
              <a:rPr lang="en-GB" sz="1200" b="1" dirty="0">
                <a:solidFill>
                  <a:srgbClr val="008000"/>
                </a:solidFill>
                <a:latin typeface="Calibri" panose="020F0502020204030204" pitchFamily="34" charset="0"/>
                <a:cs typeface="Calibri" panose="020F0502020204030204" pitchFamily="34" charset="0"/>
              </a:rPr>
              <a:t># Recovered activities (actioned)</a:t>
            </a:r>
          </a:p>
          <a:p>
            <a:pPr marL="228600" indent="-228600">
              <a:buAutoNum type="arabicPeriod"/>
            </a:pPr>
            <a:r>
              <a:rPr lang="en-GB" sz="1200" b="1" dirty="0">
                <a:solidFill>
                  <a:srgbClr val="008000"/>
                </a:solidFill>
                <a:latin typeface="Calibri" panose="020F0502020204030204" pitchFamily="34" charset="0"/>
                <a:cs typeface="Calibri" panose="020F0502020204030204" pitchFamily="34" charset="0"/>
              </a:rPr>
              <a:t>Resolve tasks (actioned)</a:t>
            </a:r>
          </a:p>
          <a:p>
            <a:pPr marL="685770" lvl="1" indent="-228600">
              <a:buAutoNum type="alphaLcPeriod"/>
            </a:pPr>
            <a:r>
              <a:rPr lang="en-GB" sz="1200" b="1" dirty="0">
                <a:solidFill>
                  <a:srgbClr val="008000"/>
                </a:solidFill>
                <a:latin typeface="Calibri" panose="020F0502020204030204" pitchFamily="34" charset="0"/>
                <a:cs typeface="Calibri" panose="020F0502020204030204" pitchFamily="34" charset="0"/>
              </a:rPr>
              <a:t>Unclean resolved</a:t>
            </a:r>
          </a:p>
          <a:p>
            <a:pPr marL="685770" lvl="1" indent="-228600">
              <a:buAutoNum type="alphaLcPeriod"/>
            </a:pPr>
            <a:r>
              <a:rPr lang="en-GB" sz="1200" dirty="0">
                <a:solidFill>
                  <a:srgbClr val="FF0000"/>
                </a:solidFill>
                <a:latin typeface="Calibri" panose="020F0502020204030204" pitchFamily="34" charset="0"/>
                <a:cs typeface="Calibri" panose="020F0502020204030204" pitchFamily="34" charset="0"/>
              </a:rPr>
              <a:t>Other order resolution in stage</a:t>
            </a:r>
          </a:p>
        </p:txBody>
      </p:sp>
      <p:sp>
        <p:nvSpPr>
          <p:cNvPr id="29" name="TextBox 28"/>
          <p:cNvSpPr txBox="1"/>
          <p:nvPr/>
        </p:nvSpPr>
        <p:spPr>
          <a:xfrm>
            <a:off x="948688" y="6085491"/>
            <a:ext cx="1951112" cy="461665"/>
          </a:xfrm>
          <a:prstGeom prst="rect">
            <a:avLst/>
          </a:prstGeom>
          <a:solidFill>
            <a:schemeClr val="bg1"/>
          </a:solidFill>
        </p:spPr>
        <p:txBody>
          <a:bodyPr wrap="none" rtlCol="0">
            <a:spAutoFit/>
          </a:bodyPr>
          <a:lstStyle/>
          <a:p>
            <a:r>
              <a:rPr lang="en-GB" sz="1200" b="1" dirty="0">
                <a:solidFill>
                  <a:srgbClr val="008000"/>
                </a:solidFill>
                <a:latin typeface="Calibri" panose="020F0502020204030204" pitchFamily="34" charset="0"/>
                <a:cs typeface="Calibri" panose="020F0502020204030204" pitchFamily="34" charset="0"/>
              </a:rPr>
              <a:t># Rejection cases (by cause)</a:t>
            </a:r>
          </a:p>
          <a:p>
            <a:r>
              <a:rPr lang="en-GB" sz="1200" b="1" dirty="0">
                <a:solidFill>
                  <a:srgbClr val="008000"/>
                </a:solidFill>
                <a:latin typeface="Calibri" panose="020F0502020204030204" pitchFamily="34" charset="0"/>
                <a:cs typeface="Calibri" panose="020F0502020204030204" pitchFamily="34" charset="0"/>
              </a:rPr>
              <a:t>1. Unclean orders</a:t>
            </a:r>
          </a:p>
        </p:txBody>
      </p:sp>
      <p:sp>
        <p:nvSpPr>
          <p:cNvPr id="31" name="TextBox 30"/>
          <p:cNvSpPr txBox="1"/>
          <p:nvPr/>
        </p:nvSpPr>
        <p:spPr>
          <a:xfrm>
            <a:off x="6639767" y="3015820"/>
            <a:ext cx="2259145" cy="646331"/>
          </a:xfrm>
          <a:prstGeom prst="rect">
            <a:avLst/>
          </a:prstGeom>
          <a:noFill/>
        </p:spPr>
        <p:txBody>
          <a:bodyPr wrap="none" rtlCol="0">
            <a:spAutoFit/>
          </a:bodyPr>
          <a:lstStyle/>
          <a:p>
            <a:r>
              <a:rPr lang="en-GB" sz="1200" b="1" dirty="0">
                <a:solidFill>
                  <a:srgbClr val="008000"/>
                </a:solidFill>
                <a:latin typeface="Calibri" panose="020F0502020204030204" pitchFamily="34" charset="0"/>
                <a:cs typeface="Calibri" panose="020F0502020204030204" pitchFamily="34" charset="0"/>
              </a:rPr>
              <a:t># Completed stages (order)</a:t>
            </a:r>
          </a:p>
          <a:p>
            <a:r>
              <a:rPr lang="en-GB" sz="1200" dirty="0">
                <a:solidFill>
                  <a:srgbClr val="FF0000"/>
                </a:solidFill>
                <a:latin typeface="Calibri" panose="020F0502020204030204" pitchFamily="34" charset="0"/>
                <a:cs typeface="Calibri" panose="020F0502020204030204" pitchFamily="34" charset="0"/>
              </a:rPr>
              <a:t># Failed ordering (knock-on)</a:t>
            </a:r>
          </a:p>
          <a:p>
            <a:r>
              <a:rPr lang="en-GB" sz="1200" dirty="0">
                <a:solidFill>
                  <a:srgbClr val="FF0000"/>
                </a:solidFill>
                <a:latin typeface="Calibri" panose="020F0502020204030204" pitchFamily="34" charset="0"/>
                <a:cs typeface="Calibri" panose="020F0502020204030204" pitchFamily="34" charset="0"/>
              </a:rPr>
              <a:t>B-end validation exclusions (part)</a:t>
            </a:r>
          </a:p>
        </p:txBody>
      </p:sp>
      <p:pic>
        <p:nvPicPr>
          <p:cNvPr id="35"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280016"/>
            <a:ext cx="362339" cy="42086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2683" y="5384920"/>
            <a:ext cx="362339" cy="4208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761" y="3909622"/>
            <a:ext cx="362339" cy="4208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874" y="3895302"/>
            <a:ext cx="362339" cy="42086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4686" y="6411378"/>
            <a:ext cx="362339" cy="420866"/>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p:cNvCxnSpPr>
            <a:cxnSpLocks/>
          </p:cNvCxnSpPr>
          <p:nvPr/>
        </p:nvCxnSpPr>
        <p:spPr bwMode="auto">
          <a:xfrm flipH="1">
            <a:off x="5497212" y="2134182"/>
            <a:ext cx="298924" cy="242664"/>
          </a:xfrm>
          <a:prstGeom prst="straightConnector1">
            <a:avLst/>
          </a:prstGeom>
          <a:solidFill>
            <a:schemeClr val="accent1"/>
          </a:solidFill>
          <a:ln w="38100" cap="flat" cmpd="sng" algn="ctr">
            <a:solidFill>
              <a:schemeClr val="tx1"/>
            </a:solidFill>
            <a:prstDash val="sysDash"/>
            <a:round/>
            <a:headEnd type="none" w="med" len="med"/>
            <a:tailEnd type="arrow"/>
          </a:ln>
          <a:effectLst/>
        </p:spPr>
      </p:cxnSp>
      <p:sp>
        <p:nvSpPr>
          <p:cNvPr id="52" name="TextBox 51"/>
          <p:cNvSpPr txBox="1"/>
          <p:nvPr/>
        </p:nvSpPr>
        <p:spPr>
          <a:xfrm>
            <a:off x="5796136" y="1935700"/>
            <a:ext cx="3347864" cy="646331"/>
          </a:xfrm>
          <a:prstGeom prst="rect">
            <a:avLst/>
          </a:prstGeom>
          <a:noFill/>
        </p:spPr>
        <p:txBody>
          <a:bodyPr wrap="square" rtlCol="0">
            <a:spAutoFit/>
          </a:bodyPr>
          <a:lstStyle/>
          <a:p>
            <a:r>
              <a:rPr lang="en-GB" sz="1200" b="1" dirty="0">
                <a:solidFill>
                  <a:srgbClr val="008000"/>
                </a:solidFill>
                <a:latin typeface="Calibri" panose="020F0502020204030204" pitchFamily="34" charset="0"/>
                <a:cs typeface="Calibri" panose="020F0502020204030204" pitchFamily="34" charset="0"/>
              </a:rPr>
              <a:t>Stage duration (calendar days), by ordering route</a:t>
            </a:r>
          </a:p>
          <a:p>
            <a:r>
              <a:rPr lang="en-GB" sz="1200" b="1" dirty="0">
                <a:solidFill>
                  <a:srgbClr val="008000"/>
                </a:solidFill>
                <a:latin typeface="Calibri" panose="020F0502020204030204" pitchFamily="34" charset="0"/>
                <a:cs typeface="Calibri" panose="020F0502020204030204" pitchFamily="34" charset="0"/>
              </a:rPr>
              <a:t>Activity task time (synthetics) </a:t>
            </a:r>
          </a:p>
          <a:p>
            <a:r>
              <a:rPr lang="en-GB" sz="1200" dirty="0">
                <a:solidFill>
                  <a:srgbClr val="FF0000"/>
                </a:solidFill>
                <a:latin typeface="Calibri" panose="020F0502020204030204" pitchFamily="34" charset="0"/>
                <a:cs typeface="Calibri" panose="020F0502020204030204" pitchFamily="34" charset="0"/>
              </a:rPr>
              <a:t>Order Entry completion Dwell time</a:t>
            </a:r>
          </a:p>
        </p:txBody>
      </p:sp>
      <p:sp>
        <p:nvSpPr>
          <p:cNvPr id="53" name="TextBox 52"/>
          <p:cNvSpPr txBox="1"/>
          <p:nvPr/>
        </p:nvSpPr>
        <p:spPr>
          <a:xfrm>
            <a:off x="3890020" y="999596"/>
            <a:ext cx="1989931" cy="830997"/>
          </a:xfrm>
          <a:prstGeom prst="rect">
            <a:avLst/>
          </a:prstGeom>
          <a:noFill/>
        </p:spPr>
        <p:txBody>
          <a:bodyPr wrap="square" rtlCol="0">
            <a:spAutoFit/>
          </a:bodyPr>
          <a:lstStyle/>
          <a:p>
            <a:r>
              <a:rPr lang="en-GB" sz="1200" b="1" dirty="0">
                <a:solidFill>
                  <a:srgbClr val="008000"/>
                </a:solidFill>
                <a:latin typeface="Calibri" panose="020F0502020204030204" pitchFamily="34" charset="0"/>
                <a:cs typeface="Calibri" panose="020F0502020204030204" pitchFamily="34" charset="0"/>
              </a:rPr>
              <a:t>Work in Progress (WIP)</a:t>
            </a:r>
          </a:p>
          <a:p>
            <a:r>
              <a:rPr lang="en-GB" sz="1200" b="1" dirty="0">
                <a:solidFill>
                  <a:srgbClr val="008000"/>
                </a:solidFill>
                <a:latin typeface="Calibri" panose="020F0502020204030204" pitchFamily="34" charset="0"/>
                <a:cs typeface="Calibri" panose="020F0502020204030204" pitchFamily="34" charset="0"/>
              </a:rPr>
              <a:t># of orders in delay </a:t>
            </a:r>
          </a:p>
          <a:p>
            <a:r>
              <a:rPr lang="en-GB" sz="1200" b="1" dirty="0">
                <a:solidFill>
                  <a:srgbClr val="008000"/>
                </a:solidFill>
                <a:latin typeface="Calibri" panose="020F0502020204030204" pitchFamily="34" charset="0"/>
                <a:cs typeface="Calibri" panose="020F0502020204030204" pitchFamily="34" charset="0"/>
              </a:rPr>
              <a:t># delay days</a:t>
            </a:r>
          </a:p>
          <a:p>
            <a:r>
              <a:rPr lang="en-GB" sz="1200" b="1" dirty="0">
                <a:solidFill>
                  <a:srgbClr val="008000"/>
                </a:solidFill>
                <a:latin typeface="Calibri" panose="020F0502020204030204" pitchFamily="34" charset="0"/>
                <a:cs typeface="Calibri" panose="020F0502020204030204" pitchFamily="34" charset="0"/>
              </a:rPr>
              <a:t>Backlog (order)</a:t>
            </a:r>
          </a:p>
        </p:txBody>
      </p:sp>
      <p:sp>
        <p:nvSpPr>
          <p:cNvPr id="9" name="Right Arrow 8"/>
          <p:cNvSpPr/>
          <p:nvPr/>
        </p:nvSpPr>
        <p:spPr bwMode="auto">
          <a:xfrm>
            <a:off x="3303415" y="2376846"/>
            <a:ext cx="455874" cy="268118"/>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p:txBody>
      </p:sp>
      <p:sp>
        <p:nvSpPr>
          <p:cNvPr id="40" name="Right Arrow 39"/>
          <p:cNvSpPr/>
          <p:nvPr/>
        </p:nvSpPr>
        <p:spPr bwMode="auto">
          <a:xfrm>
            <a:off x="3759289" y="2376846"/>
            <a:ext cx="1388775" cy="268118"/>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p:txBody>
      </p:sp>
      <p:sp>
        <p:nvSpPr>
          <p:cNvPr id="17" name="TextBox 16"/>
          <p:cNvSpPr txBox="1"/>
          <p:nvPr/>
        </p:nvSpPr>
        <p:spPr>
          <a:xfrm>
            <a:off x="750400" y="2229204"/>
            <a:ext cx="1979250" cy="276999"/>
          </a:xfrm>
          <a:prstGeom prst="rect">
            <a:avLst/>
          </a:prstGeom>
          <a:noFill/>
        </p:spPr>
        <p:txBody>
          <a:bodyPr wrap="square" rtlCol="0">
            <a:spAutoFit/>
          </a:bodyPr>
          <a:lstStyle/>
          <a:p>
            <a:pPr algn="r"/>
            <a:r>
              <a:rPr lang="en-GB" sz="1200" dirty="0">
                <a:solidFill>
                  <a:srgbClr val="FF0000"/>
                </a:solidFill>
                <a:latin typeface="Calibri" panose="020F0502020204030204" pitchFamily="34" charset="0"/>
                <a:cs typeface="Calibri" panose="020F0502020204030204" pitchFamily="34" charset="0"/>
              </a:rPr>
              <a:t>Order Pending Dwell time</a:t>
            </a:r>
          </a:p>
        </p:txBody>
      </p:sp>
      <p:pic>
        <p:nvPicPr>
          <p:cNvPr id="1027" name="Picture 3" descr="C:\Users\802643283\AppData\Local\Microsoft\Windows\Temporary Internet Files\Content.IE5\N7QOTV2F\MC9003840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5383" y="2280016"/>
            <a:ext cx="362339" cy="420866"/>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p:cNvCxnSpPr>
            <a:cxnSpLocks/>
          </p:cNvCxnSpPr>
          <p:nvPr/>
        </p:nvCxnSpPr>
        <p:spPr bwMode="auto">
          <a:xfrm>
            <a:off x="2663687" y="2376846"/>
            <a:ext cx="397200" cy="81298"/>
          </a:xfrm>
          <a:prstGeom prst="straightConnector1">
            <a:avLst/>
          </a:prstGeom>
          <a:solidFill>
            <a:schemeClr val="accent1"/>
          </a:solidFill>
          <a:ln w="38100" cap="flat" cmpd="sng" algn="ctr">
            <a:solidFill>
              <a:schemeClr val="tx1"/>
            </a:solidFill>
            <a:prstDash val="sysDash"/>
            <a:round/>
            <a:headEnd type="none" w="med" len="med"/>
            <a:tailEnd type="arrow"/>
          </a:ln>
          <a:effectLst/>
        </p:spPr>
      </p:cxnSp>
      <p:sp>
        <p:nvSpPr>
          <p:cNvPr id="2" name="Rectangular Callout 1"/>
          <p:cNvSpPr/>
          <p:nvPr/>
        </p:nvSpPr>
        <p:spPr bwMode="auto">
          <a:xfrm>
            <a:off x="698342" y="3954928"/>
            <a:ext cx="2099675" cy="462575"/>
          </a:xfrm>
          <a:prstGeom prst="wedgeRectCallout">
            <a:avLst>
              <a:gd name="adj1" fmla="val 70230"/>
              <a:gd name="adj2" fmla="val -64662"/>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kumimoji="0" lang="en-GB" sz="1200" b="0" i="0" u="none" strike="noStrike" cap="none" normalizeH="0" baseline="0" dirty="0">
                <a:ln>
                  <a:noFill/>
                </a:ln>
                <a:effectLst/>
                <a:latin typeface="Calibri" panose="020F0502020204030204" pitchFamily="34" charset="0"/>
                <a:ea typeface="ＭＳ Ｐゴシック" pitchFamily="34" charset="-128"/>
                <a:cs typeface="Calibri" panose="020F0502020204030204" pitchFamily="34" charset="0"/>
              </a:rPr>
              <a:t>Start: Customer (or Project Team) Submits Order</a:t>
            </a:r>
          </a:p>
        </p:txBody>
      </p:sp>
      <p:sp>
        <p:nvSpPr>
          <p:cNvPr id="7" name="TextBox 6"/>
          <p:cNvSpPr txBox="1"/>
          <p:nvPr/>
        </p:nvSpPr>
        <p:spPr>
          <a:xfrm>
            <a:off x="292718" y="942829"/>
            <a:ext cx="3419382" cy="1200329"/>
          </a:xfrm>
          <a:prstGeom prst="rect">
            <a:avLst/>
          </a:prstGeom>
          <a:noFill/>
        </p:spPr>
        <p:txBody>
          <a:bodyPr wrap="square" rtlCol="0">
            <a:spAutoFit/>
          </a:bodyPr>
          <a:lstStyle/>
          <a:p>
            <a:r>
              <a:rPr lang="en-GB" sz="1200" b="1" i="1" dirty="0">
                <a:latin typeface="Calibri" panose="020F0502020204030204" pitchFamily="34" charset="0"/>
                <a:cs typeface="Calibri" panose="020F0502020204030204" pitchFamily="34" charset="0"/>
              </a:rPr>
              <a:t>What happens and who does it?</a:t>
            </a:r>
          </a:p>
          <a:p>
            <a:pPr marL="171450" indent="-171450">
              <a:buFontTx/>
              <a:buChar char="-"/>
            </a:pPr>
            <a:r>
              <a:rPr lang="en-GB" sz="1200" i="1" dirty="0">
                <a:latin typeface="Calibri" panose="020F0502020204030204" pitchFamily="34" charset="0"/>
                <a:cs typeface="Calibri" panose="020F0502020204030204" pitchFamily="34" charset="0"/>
              </a:rPr>
              <a:t>Order validation assignment – manager </a:t>
            </a:r>
          </a:p>
          <a:p>
            <a:pPr marL="171450" indent="-171450">
              <a:buFontTx/>
              <a:buChar char="-"/>
            </a:pPr>
            <a:r>
              <a:rPr lang="en-GB" sz="1200" i="1" dirty="0">
                <a:latin typeface="Calibri" panose="020F0502020204030204" pitchFamily="34" charset="0"/>
                <a:cs typeface="Calibri" panose="020F0502020204030204" pitchFamily="34" charset="0"/>
              </a:rPr>
              <a:t>Validate final quote/order – order specialist</a:t>
            </a:r>
          </a:p>
          <a:p>
            <a:pPr marL="171450" indent="-171450">
              <a:buFontTx/>
              <a:buChar char="-"/>
            </a:pPr>
            <a:r>
              <a:rPr lang="en-GB" sz="1200" i="1" dirty="0">
                <a:latin typeface="Calibri" panose="020F0502020204030204" pitchFamily="34" charset="0"/>
                <a:cs typeface="Calibri" panose="020F0502020204030204" pitchFamily="34" charset="0"/>
              </a:rPr>
              <a:t>Create order on delivery system – order specialist</a:t>
            </a:r>
          </a:p>
          <a:p>
            <a:pPr marL="171450" indent="-171450">
              <a:buFontTx/>
              <a:buChar char="-"/>
            </a:pPr>
            <a:r>
              <a:rPr lang="en-GB" sz="1200" i="1" dirty="0">
                <a:latin typeface="Calibri" panose="020F0502020204030204" pitchFamily="34" charset="0"/>
                <a:cs typeface="Calibri" panose="020F0502020204030204" pitchFamily="34" charset="0"/>
              </a:rPr>
              <a:t>Clean order check – order specialist</a:t>
            </a:r>
          </a:p>
          <a:p>
            <a:pPr marL="171450" indent="-171450">
              <a:buFontTx/>
              <a:buChar char="-"/>
            </a:pPr>
            <a:r>
              <a:rPr lang="en-GB" sz="1200" i="1" dirty="0">
                <a:latin typeface="Calibri" panose="020F0502020204030204" pitchFamily="34" charset="0"/>
                <a:cs typeface="Calibri" panose="020F0502020204030204" pitchFamily="34" charset="0"/>
              </a:rPr>
              <a:t>Customer contact validation – customer </a:t>
            </a:r>
          </a:p>
        </p:txBody>
      </p:sp>
      <p:sp>
        <p:nvSpPr>
          <p:cNvPr id="56" name="Rectangular Callout 55"/>
          <p:cNvSpPr/>
          <p:nvPr/>
        </p:nvSpPr>
        <p:spPr bwMode="auto">
          <a:xfrm>
            <a:off x="5834183" y="3908020"/>
            <a:ext cx="2128717" cy="439977"/>
          </a:xfrm>
          <a:prstGeom prst="wedgeRectCallout">
            <a:avLst>
              <a:gd name="adj1" fmla="val -69341"/>
              <a:gd name="adj2" fmla="val -56257"/>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effectLst/>
                <a:latin typeface="Calibri" panose="020F0502020204030204" pitchFamily="34" charset="0"/>
                <a:ea typeface="ＭＳ Ｐゴシック" pitchFamily="34" charset="-128"/>
                <a:cs typeface="Calibri" panose="020F0502020204030204" pitchFamily="34" charset="0"/>
              </a:rPr>
              <a:t>End: Order entry </a:t>
            </a:r>
          </a:p>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effectLst/>
                <a:latin typeface="Calibri" panose="020F0502020204030204" pitchFamily="34" charset="0"/>
                <a:ea typeface="ＭＳ Ｐゴシック" pitchFamily="34" charset="-128"/>
                <a:cs typeface="Calibri" panose="020F0502020204030204" pitchFamily="34" charset="0"/>
              </a:rPr>
              <a:t>(Order Entered Date)</a:t>
            </a:r>
          </a:p>
        </p:txBody>
      </p:sp>
    </p:spTree>
    <p:extLst>
      <p:ext uri="{BB962C8B-B14F-4D97-AF65-F5344CB8AC3E}">
        <p14:creationId xmlns:p14="http://schemas.microsoft.com/office/powerpoint/2010/main" val="96703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Measurement is also a Process</a:t>
            </a:r>
          </a:p>
        </p:txBody>
      </p:sp>
      <p:sp>
        <p:nvSpPr>
          <p:cNvPr id="4" name="Slide Number Placeholder 3"/>
          <p:cNvSpPr>
            <a:spLocks noGrp="1"/>
          </p:cNvSpPr>
          <p:nvPr>
            <p:ph type="sldNum" sz="quarter" idx="12"/>
          </p:nvPr>
        </p:nvSpPr>
        <p:spPr/>
        <p:txBody>
          <a:bodyPr/>
          <a:lstStyle/>
          <a:p>
            <a:fld id="{0B868178-02AE-42FC-958D-6B8F13B60175}" type="slidenum">
              <a:rPr lang="en-GB" smtClean="0"/>
              <a:t>9</a:t>
            </a:fld>
            <a:endParaRPr lang="en-GB" dirty="0"/>
          </a:p>
        </p:txBody>
      </p:sp>
      <p:pic>
        <p:nvPicPr>
          <p:cNvPr id="6" name="Picture 5"/>
          <p:cNvPicPr>
            <a:picLocks noChangeAspect="1"/>
          </p:cNvPicPr>
          <p:nvPr/>
        </p:nvPicPr>
        <p:blipFill>
          <a:blip r:embed="rId2"/>
          <a:stretch>
            <a:fillRect/>
          </a:stretch>
        </p:blipFill>
        <p:spPr>
          <a:xfrm>
            <a:off x="122977" y="1057583"/>
            <a:ext cx="8972612" cy="4945652"/>
          </a:xfrm>
          <a:prstGeom prst="rect">
            <a:avLst/>
          </a:prstGeom>
        </p:spPr>
      </p:pic>
    </p:spTree>
    <p:extLst>
      <p:ext uri="{BB962C8B-B14F-4D97-AF65-F5344CB8AC3E}">
        <p14:creationId xmlns:p14="http://schemas.microsoft.com/office/powerpoint/2010/main" val="4259872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BT_ppt_standard_mountain">
  <a:themeElements>
    <a:clrScheme name="BT">
      <a:dk1>
        <a:srgbClr val="000000"/>
      </a:dk1>
      <a:lt1>
        <a:srgbClr val="FFFFFF"/>
      </a:lt1>
      <a:dk2>
        <a:srgbClr val="000000"/>
      </a:dk2>
      <a:lt2>
        <a:srgbClr val="3C3C3B"/>
      </a:lt2>
      <a:accent1>
        <a:srgbClr val="6400AA"/>
      </a:accent1>
      <a:accent2>
        <a:srgbClr val="E60050"/>
      </a:accent2>
      <a:accent3>
        <a:srgbClr val="00A0D6"/>
      </a:accent3>
      <a:accent4>
        <a:srgbClr val="000000"/>
      </a:accent4>
      <a:accent5>
        <a:srgbClr val="9D9D9D"/>
      </a:accent5>
      <a:accent6>
        <a:srgbClr val="DADADA"/>
      </a:accent6>
      <a:hlink>
        <a:srgbClr val="6400AA"/>
      </a:hlink>
      <a:folHlink>
        <a:srgbClr val="E60050"/>
      </a:folHlink>
    </a:clrScheme>
    <a:fontScheme name="Philosophy - BT">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857" b="1" dirty="0" smtClean="0"/>
        </a:defPPr>
      </a:lstStyle>
    </a:txDef>
  </a:objectDefaults>
  <a:extraClrSchemeLst/>
  <a:extLst>
    <a:ext uri="{05A4C25C-085E-4340-85A3-A5531E510DB2}">
      <thm15:themeFamily xmlns:thm15="http://schemas.microsoft.com/office/thememl/2012/main" name="Digital GS Powerpoint Template v1.potx" id="{E372A243-06B8-4949-8EAE-5B094D5D6BBB}" vid="{529D3CD0-AD66-4DCD-BCE7-F94E741BC4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D3F0C16766E46B0136DA290B44590" ma:contentTypeVersion="0" ma:contentTypeDescription="Create a new document." ma:contentTypeScope="" ma:versionID="551756a491d47959c2e57490438699a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lideDetailsDTO xmlns:xsd="http://www.w3.org/2001/XMLSchema" xmlns:xsi="http://www.w3.org/2001/XMLSchema-instance">
  <ID>03E04136-56CC-414E-869F-69EF35DF82A3</ID>
  <Status>Created</Status>
  <SlideVersion>0</SlideVersion>
  <IsLocked>false</IsLocked>
  <HasRework>false</HasRework>
  <C1 xsi:nil="true"/>
  <C2 xsi:nil="true"/>
  <C3 xsi:nil="true"/>
  <C4 xsi:nil="true"/>
  <C5 xsi:nil="true"/>
  <C6 xsi:nil="true"/>
  <C7 xsi:nil="true"/>
  <IsModified>false</IsModified>
  <IsSummarySlide>false</IsSummarySlide>
  <EstimatedMinutes>0</EstimatedMinutes>
</SlideDetailsDTO>
</file>

<file path=customXml/item4.xml><?xml version="1.0" encoding="utf-8"?>
<SlideDetailsDTO xmlns:xsd="http://www.w3.org/2001/XMLSchema" xmlns:xsi="http://www.w3.org/2001/XMLSchema-instance">
  <ID>0CCB4AD3-1CC8-4630-AA8D-7ACCD0564BBF</ID>
  <Status>Created</Status>
  <SlideVersion>0</SlideVersion>
  <IsLocked>false</IsLocked>
  <HasRework>false</HasRework>
  <C1 xsi:nil="true"/>
  <C2 xsi:nil="true"/>
  <C3 xsi:nil="true"/>
  <C4 xsi:nil="true"/>
  <C5 xsi:nil="true"/>
  <C6 xsi:nil="true"/>
  <C7 xsi:nil="true"/>
  <IsModified>false</IsModified>
  <IsSummarySlide>false</IsSummarySlide>
  <EstimatedMinutes>0</EstimatedMinutes>
</SlideDetailsDTO>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7B6AB8-9180-42FB-8711-B1F62AA00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89CD170-D75C-4032-8B4A-20604EDDD5C3}">
  <ds:schemaRefs>
    <ds:schemaRef ds:uri="http://schemas.microsoft.com/sharepoint/v3/contenttype/forms"/>
  </ds:schemaRefs>
</ds:datastoreItem>
</file>

<file path=customXml/itemProps3.xml><?xml version="1.0" encoding="utf-8"?>
<ds:datastoreItem xmlns:ds="http://schemas.openxmlformats.org/officeDocument/2006/customXml" ds:itemID="{A2C8B214-C197-4579-9192-3FF44F474DE1}">
  <ds:schemaRefs>
    <ds:schemaRef ds:uri="http://www.w3.org/2001/XMLSchema"/>
  </ds:schemaRefs>
</ds:datastoreItem>
</file>

<file path=customXml/itemProps4.xml><?xml version="1.0" encoding="utf-8"?>
<ds:datastoreItem xmlns:ds="http://schemas.openxmlformats.org/officeDocument/2006/customXml" ds:itemID="{CD0BEFE9-7A71-45A5-9B2F-131D0104B091}">
  <ds:schemaRefs>
    <ds:schemaRef ds:uri="http://www.w3.org/2001/XMLSchema"/>
  </ds:schemaRefs>
</ds:datastoreItem>
</file>

<file path=customXml/itemProps5.xml><?xml version="1.0" encoding="utf-8"?>
<ds:datastoreItem xmlns:ds="http://schemas.openxmlformats.org/officeDocument/2006/customXml" ds:itemID="{08802106-2ED9-4425-B905-06EDF0D26B4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64579</TotalTime>
  <Words>3573</Words>
  <Application>Microsoft Macintosh PowerPoint</Application>
  <PresentationFormat>On-screen Show (4:3)</PresentationFormat>
  <Paragraphs>342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BT Font</vt:lpstr>
      <vt:lpstr>BT Font Light</vt:lpstr>
      <vt:lpstr>Calibri</vt:lpstr>
      <vt:lpstr>Symbol</vt:lpstr>
      <vt:lpstr>Times New Roman</vt:lpstr>
      <vt:lpstr>1_BT_ppt_standard_mountain</vt:lpstr>
      <vt:lpstr>Doing Measurement Well</vt:lpstr>
      <vt:lpstr>Measurement is everywhere</vt:lpstr>
      <vt:lpstr>Measurement as part of Homeostasis</vt:lpstr>
      <vt:lpstr>Listening to the Voice of the Process?</vt:lpstr>
      <vt:lpstr>Listening to the Voice of the Process?</vt:lpstr>
      <vt:lpstr>Listening to the Voice of the Process?</vt:lpstr>
      <vt:lpstr>A useful model for Designing Measurement for a process</vt:lpstr>
      <vt:lpstr>Measurement Modelling … a real example</vt:lpstr>
      <vt:lpstr>Measurement is also a Process</vt:lpstr>
      <vt:lpstr>Define your Measures (1)</vt:lpstr>
      <vt:lpstr>Define your Measures (2)</vt:lpstr>
      <vt:lpstr>Triple-Vector Measurement</vt:lpstr>
      <vt:lpstr>Triple-Vector Measurement</vt:lpstr>
      <vt:lpstr>Doing Measurement Well</vt:lpstr>
      <vt:lpstr>Thanks for listening … questions?</vt:lpstr>
    </vt:vector>
  </TitlesOfParts>
  <Company>BT Plc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DGS RAID user guide</dc:title>
  <dc:creator>Korycki,AA,Tony,JSF2 R</dc:creator>
  <cp:lastModifiedBy>Tony</cp:lastModifiedBy>
  <cp:revision>2311</cp:revision>
  <cp:lastPrinted>2018-04-14T08:52:36Z</cp:lastPrinted>
  <dcterms:created xsi:type="dcterms:W3CDTF">2017-10-11T10:30:43Z</dcterms:created>
  <dcterms:modified xsi:type="dcterms:W3CDTF">2020-06-24T09:35:34Z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0x010100021D3F0C16766E46B0136DA290B44590</vt:lpwstr>
  </property>
</Properties>
</file>